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2" r:id="rId3"/>
    <p:sldId id="313" r:id="rId4"/>
    <p:sldId id="31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05" r:id="rId15"/>
  </p:sldIdLst>
  <p:sldSz cx="12192000" cy="6858000"/>
  <p:notesSz cx="6858000" cy="99266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4348"/>
    <a:srgbClr val="D8C2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84B35A-B0F9-4815-98BE-FD01FCF51CE7}" type="doc">
      <dgm:prSet loTypeId="urn:microsoft.com/office/officeart/2005/8/layout/hProcess9" loCatId="process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en-US"/>
        </a:p>
      </dgm:t>
    </dgm:pt>
    <dgm:pt modelId="{CA5A826C-D839-4F75-8824-4D1FC6170B65}">
      <dgm:prSet/>
      <dgm:spPr/>
      <dgm:t>
        <a:bodyPr/>
        <a:lstStyle/>
        <a:p>
          <a:pPr rtl="0"/>
          <a:r>
            <a:rPr lang="hr-HR" dirty="0" smtClean="0"/>
            <a:t>zone osnovnih škola - 53%;</a:t>
          </a:r>
          <a:endParaRPr lang="hr-HR" dirty="0"/>
        </a:p>
      </dgm:t>
    </dgm:pt>
    <dgm:pt modelId="{6FE050A0-2429-46B3-90A3-D3EC689CEF1C}" type="parTrans" cxnId="{AF7E6B64-1343-4AB3-8BB0-323D3A9DF315}">
      <dgm:prSet/>
      <dgm:spPr/>
      <dgm:t>
        <a:bodyPr/>
        <a:lstStyle/>
        <a:p>
          <a:endParaRPr lang="en-US"/>
        </a:p>
      </dgm:t>
    </dgm:pt>
    <dgm:pt modelId="{3F71CE2A-68EB-4C38-A31C-8B4B1921C643}" type="sibTrans" cxnId="{AF7E6B64-1343-4AB3-8BB0-323D3A9DF315}">
      <dgm:prSet/>
      <dgm:spPr/>
      <dgm:t>
        <a:bodyPr/>
        <a:lstStyle/>
        <a:p>
          <a:endParaRPr lang="en-US"/>
        </a:p>
      </dgm:t>
    </dgm:pt>
    <dgm:pt modelId="{C548B072-CA5B-45E0-BA08-884CC2928AC8}">
      <dgm:prSet/>
      <dgm:spPr/>
      <dgm:t>
        <a:bodyPr/>
        <a:lstStyle/>
        <a:p>
          <a:pPr rtl="0"/>
          <a:r>
            <a:rPr lang="hr-HR" smtClean="0"/>
            <a:t>zone srednjih škola - 19%;</a:t>
          </a:r>
          <a:endParaRPr lang="hr-HR"/>
        </a:p>
      </dgm:t>
    </dgm:pt>
    <dgm:pt modelId="{F51FE163-19DC-41F7-8C7A-1430B94D7C28}" type="parTrans" cxnId="{E969B8AD-A0E8-4EE3-8308-3B37EE7FE307}">
      <dgm:prSet/>
      <dgm:spPr/>
      <dgm:t>
        <a:bodyPr/>
        <a:lstStyle/>
        <a:p>
          <a:endParaRPr lang="en-US"/>
        </a:p>
      </dgm:t>
    </dgm:pt>
    <dgm:pt modelId="{51E0BA90-D267-4202-A6E5-78E3D6A5D58E}" type="sibTrans" cxnId="{E969B8AD-A0E8-4EE3-8308-3B37EE7FE307}">
      <dgm:prSet/>
      <dgm:spPr/>
      <dgm:t>
        <a:bodyPr/>
        <a:lstStyle/>
        <a:p>
          <a:endParaRPr lang="en-US"/>
        </a:p>
      </dgm:t>
    </dgm:pt>
    <dgm:pt modelId="{19F2A495-1988-441C-B6D9-1A1166EDFD64}">
      <dgm:prSet/>
      <dgm:spPr/>
      <dgm:t>
        <a:bodyPr/>
        <a:lstStyle/>
        <a:p>
          <a:pPr rtl="0"/>
          <a:r>
            <a:rPr lang="hr-HR" smtClean="0"/>
            <a:t>otvoreni prostori javnih mjesta - ulice, trgovi, parkovi, igrališta - 8%;</a:t>
          </a:r>
          <a:endParaRPr lang="hr-HR"/>
        </a:p>
      </dgm:t>
    </dgm:pt>
    <dgm:pt modelId="{C0CD21F9-DA53-4241-B3B0-0937014DC377}" type="parTrans" cxnId="{7433EE39-1EDA-4BEC-9EA4-26D10E97EFE8}">
      <dgm:prSet/>
      <dgm:spPr/>
      <dgm:t>
        <a:bodyPr/>
        <a:lstStyle/>
        <a:p>
          <a:endParaRPr lang="en-US"/>
        </a:p>
      </dgm:t>
    </dgm:pt>
    <dgm:pt modelId="{F96F880F-23E9-4431-824E-EFC220499112}" type="sibTrans" cxnId="{7433EE39-1EDA-4BEC-9EA4-26D10E97EFE8}">
      <dgm:prSet/>
      <dgm:spPr/>
      <dgm:t>
        <a:bodyPr/>
        <a:lstStyle/>
        <a:p>
          <a:endParaRPr lang="en-US"/>
        </a:p>
      </dgm:t>
    </dgm:pt>
    <dgm:pt modelId="{BC2ABBF4-9369-4FC1-8092-1BC5B5043A7D}">
      <dgm:prSet/>
      <dgm:spPr/>
      <dgm:t>
        <a:bodyPr/>
        <a:lstStyle/>
        <a:p>
          <a:pPr rtl="0"/>
          <a:r>
            <a:rPr lang="hr-HR" smtClean="0"/>
            <a:t>domske ustanove za resocijalizaciju djece i mladih  - 7%;</a:t>
          </a:r>
          <a:endParaRPr lang="hr-HR"/>
        </a:p>
      </dgm:t>
    </dgm:pt>
    <dgm:pt modelId="{F5D45846-DE6F-4420-BC56-4DF9A96E53D4}" type="parTrans" cxnId="{6801CA6C-60A5-428C-B218-1A616A4F5CEC}">
      <dgm:prSet/>
      <dgm:spPr/>
      <dgm:t>
        <a:bodyPr/>
        <a:lstStyle/>
        <a:p>
          <a:endParaRPr lang="en-US"/>
        </a:p>
      </dgm:t>
    </dgm:pt>
    <dgm:pt modelId="{59A55839-71CD-475D-9282-375804D9E822}" type="sibTrans" cxnId="{6801CA6C-60A5-428C-B218-1A616A4F5CEC}">
      <dgm:prSet/>
      <dgm:spPr/>
      <dgm:t>
        <a:bodyPr/>
        <a:lstStyle/>
        <a:p>
          <a:endParaRPr lang="en-US"/>
        </a:p>
      </dgm:t>
    </dgm:pt>
    <dgm:pt modelId="{93FE43C4-E2AD-418A-933E-E87C32F0E821}">
      <dgm:prSet/>
      <dgm:spPr/>
      <dgm:t>
        <a:bodyPr/>
        <a:lstStyle/>
        <a:p>
          <a:pPr rtl="0"/>
          <a:r>
            <a:rPr lang="hr-HR" smtClean="0"/>
            <a:t>platforme društvenih mreža i internetskih aplikacija - 5%;</a:t>
          </a:r>
          <a:endParaRPr lang="hr-HR"/>
        </a:p>
      </dgm:t>
    </dgm:pt>
    <dgm:pt modelId="{9FCA9541-E651-4598-BA4A-0E9E5D5ACE13}" type="parTrans" cxnId="{CA6A0413-562E-4E50-931A-84C822A29076}">
      <dgm:prSet/>
      <dgm:spPr/>
      <dgm:t>
        <a:bodyPr/>
        <a:lstStyle/>
        <a:p>
          <a:endParaRPr lang="en-US"/>
        </a:p>
      </dgm:t>
    </dgm:pt>
    <dgm:pt modelId="{13D48316-80D2-4EDA-9B9B-0B7088AEB3BB}" type="sibTrans" cxnId="{CA6A0413-562E-4E50-931A-84C822A29076}">
      <dgm:prSet/>
      <dgm:spPr/>
      <dgm:t>
        <a:bodyPr/>
        <a:lstStyle/>
        <a:p>
          <a:endParaRPr lang="en-US"/>
        </a:p>
      </dgm:t>
    </dgm:pt>
    <dgm:pt modelId="{4BAF1AFD-2E3F-4E28-818A-0B7532611481}">
      <dgm:prSet/>
      <dgm:spPr/>
      <dgm:t>
        <a:bodyPr/>
        <a:lstStyle/>
        <a:p>
          <a:pPr rtl="0"/>
          <a:r>
            <a:rPr lang="hr-HR" smtClean="0"/>
            <a:t>mjesta i sredstva javnog i školskog prijevoza - autobusi, autobusna stajališta, kolodvori i dr. - 4%;</a:t>
          </a:r>
          <a:endParaRPr lang="hr-HR"/>
        </a:p>
      </dgm:t>
    </dgm:pt>
    <dgm:pt modelId="{EC06D1AB-262D-40EB-BEFE-5A2C27D2D7DD}" type="parTrans" cxnId="{C4F660E4-C9B0-45F1-8AC2-36DCE451CA2E}">
      <dgm:prSet/>
      <dgm:spPr/>
      <dgm:t>
        <a:bodyPr/>
        <a:lstStyle/>
        <a:p>
          <a:endParaRPr lang="en-US"/>
        </a:p>
      </dgm:t>
    </dgm:pt>
    <dgm:pt modelId="{92C2CDDA-E3FE-4640-9801-6CD151A91C58}" type="sibTrans" cxnId="{C4F660E4-C9B0-45F1-8AC2-36DCE451CA2E}">
      <dgm:prSet/>
      <dgm:spPr/>
      <dgm:t>
        <a:bodyPr/>
        <a:lstStyle/>
        <a:p>
          <a:endParaRPr lang="en-US"/>
        </a:p>
      </dgm:t>
    </dgm:pt>
    <dgm:pt modelId="{4EF25568-2556-49AA-BE3B-42C1AAB822F9}">
      <dgm:prSet/>
      <dgm:spPr/>
      <dgm:t>
        <a:bodyPr/>
        <a:lstStyle/>
        <a:p>
          <a:pPr rtl="0"/>
          <a:r>
            <a:rPr lang="hr-HR" smtClean="0"/>
            <a:t>ostalo</a:t>
          </a:r>
          <a:endParaRPr lang="hr-HR"/>
        </a:p>
      </dgm:t>
    </dgm:pt>
    <dgm:pt modelId="{40E2B3F5-0D1B-4ECB-A2BA-F5197988C8AC}" type="parTrans" cxnId="{1BC4B268-EFDB-4AF4-B786-5522C77DA3AB}">
      <dgm:prSet/>
      <dgm:spPr/>
      <dgm:t>
        <a:bodyPr/>
        <a:lstStyle/>
        <a:p>
          <a:endParaRPr lang="en-US"/>
        </a:p>
      </dgm:t>
    </dgm:pt>
    <dgm:pt modelId="{A8E2BDB6-A3D6-488D-871B-0E4AD0F45EAD}" type="sibTrans" cxnId="{1BC4B268-EFDB-4AF4-B786-5522C77DA3AB}">
      <dgm:prSet/>
      <dgm:spPr/>
      <dgm:t>
        <a:bodyPr/>
        <a:lstStyle/>
        <a:p>
          <a:endParaRPr lang="en-US"/>
        </a:p>
      </dgm:t>
    </dgm:pt>
    <dgm:pt modelId="{04B5F9FB-8C02-45D8-967D-2DEB7DC3544B}" type="pres">
      <dgm:prSet presAssocID="{0B84B35A-B0F9-4815-98BE-FD01FCF51CE7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43DF8C9-5DD3-4E7A-A915-C469AD1508FB}" type="pres">
      <dgm:prSet presAssocID="{0B84B35A-B0F9-4815-98BE-FD01FCF51CE7}" presName="arrow" presStyleLbl="bgShp" presStyleIdx="0" presStyleCnt="1"/>
      <dgm:spPr/>
    </dgm:pt>
    <dgm:pt modelId="{E220A8AD-F466-4D0B-AC16-ADAFD6090051}" type="pres">
      <dgm:prSet presAssocID="{0B84B35A-B0F9-4815-98BE-FD01FCF51CE7}" presName="linearProcess" presStyleCnt="0"/>
      <dgm:spPr/>
    </dgm:pt>
    <dgm:pt modelId="{BCD3392B-3695-4EBE-97E7-519EB2CC3A92}" type="pres">
      <dgm:prSet presAssocID="{CA5A826C-D839-4F75-8824-4D1FC6170B65}" presName="tex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880B94C-AC90-440C-BE1A-F471D39F856C}" type="pres">
      <dgm:prSet presAssocID="{3F71CE2A-68EB-4C38-A31C-8B4B1921C643}" presName="sibTrans" presStyleCnt="0"/>
      <dgm:spPr/>
    </dgm:pt>
    <dgm:pt modelId="{52D417E7-1433-45C9-826F-033CE4631636}" type="pres">
      <dgm:prSet presAssocID="{C548B072-CA5B-45E0-BA08-884CC2928AC8}" presName="text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701E3D7-A704-4318-9073-73191B8E79A9}" type="pres">
      <dgm:prSet presAssocID="{51E0BA90-D267-4202-A6E5-78E3D6A5D58E}" presName="sibTrans" presStyleCnt="0"/>
      <dgm:spPr/>
    </dgm:pt>
    <dgm:pt modelId="{1E6139B9-060F-4EFC-A290-CF59B1B3A7C6}" type="pres">
      <dgm:prSet presAssocID="{19F2A495-1988-441C-B6D9-1A1166EDFD64}" presName="text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B2C3429-2FE3-4EF8-9CDD-5C12F7B0E05B}" type="pres">
      <dgm:prSet presAssocID="{F96F880F-23E9-4431-824E-EFC220499112}" presName="sibTrans" presStyleCnt="0"/>
      <dgm:spPr/>
    </dgm:pt>
    <dgm:pt modelId="{A0B2A313-1847-4C35-AF5F-F20A69784261}" type="pres">
      <dgm:prSet presAssocID="{BC2ABBF4-9369-4FC1-8092-1BC5B5043A7D}" presName="text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512C39B-8717-4193-8E36-4630594C7716}" type="pres">
      <dgm:prSet presAssocID="{59A55839-71CD-475D-9282-375804D9E822}" presName="sibTrans" presStyleCnt="0"/>
      <dgm:spPr/>
    </dgm:pt>
    <dgm:pt modelId="{7EBDB337-8CA7-4017-9A00-830595028CFC}" type="pres">
      <dgm:prSet presAssocID="{93FE43C4-E2AD-418A-933E-E87C32F0E821}" presName="text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303E82C-59FA-45E3-980D-C623D2028DAA}" type="pres">
      <dgm:prSet presAssocID="{13D48316-80D2-4EDA-9B9B-0B7088AEB3BB}" presName="sibTrans" presStyleCnt="0"/>
      <dgm:spPr/>
    </dgm:pt>
    <dgm:pt modelId="{076D5C42-4291-4CFA-86FB-8E883D766BD3}" type="pres">
      <dgm:prSet presAssocID="{4BAF1AFD-2E3F-4E28-818A-0B7532611481}" presName="text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FD9866E-E849-4E4C-844D-30497E0C17E2}" type="pres">
      <dgm:prSet presAssocID="{92C2CDDA-E3FE-4640-9801-6CD151A91C58}" presName="sibTrans" presStyleCnt="0"/>
      <dgm:spPr/>
    </dgm:pt>
    <dgm:pt modelId="{4045BC31-EF3C-4329-8EAD-3E1EFC500E84}" type="pres">
      <dgm:prSet presAssocID="{4EF25568-2556-49AA-BE3B-42C1AAB822F9}" presName="text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C4F660E4-C9B0-45F1-8AC2-36DCE451CA2E}" srcId="{0B84B35A-B0F9-4815-98BE-FD01FCF51CE7}" destId="{4BAF1AFD-2E3F-4E28-818A-0B7532611481}" srcOrd="5" destOrd="0" parTransId="{EC06D1AB-262D-40EB-BEFE-5A2C27D2D7DD}" sibTransId="{92C2CDDA-E3FE-4640-9801-6CD151A91C58}"/>
    <dgm:cxn modelId="{7433EE39-1EDA-4BEC-9EA4-26D10E97EFE8}" srcId="{0B84B35A-B0F9-4815-98BE-FD01FCF51CE7}" destId="{19F2A495-1988-441C-B6D9-1A1166EDFD64}" srcOrd="2" destOrd="0" parTransId="{C0CD21F9-DA53-4241-B3B0-0937014DC377}" sibTransId="{F96F880F-23E9-4431-824E-EFC220499112}"/>
    <dgm:cxn modelId="{CEF2FF00-83F1-4C92-BCAF-B8B90F48E933}" type="presOf" srcId="{93FE43C4-E2AD-418A-933E-E87C32F0E821}" destId="{7EBDB337-8CA7-4017-9A00-830595028CFC}" srcOrd="0" destOrd="0" presId="urn:microsoft.com/office/officeart/2005/8/layout/hProcess9"/>
    <dgm:cxn modelId="{AF7E6B64-1343-4AB3-8BB0-323D3A9DF315}" srcId="{0B84B35A-B0F9-4815-98BE-FD01FCF51CE7}" destId="{CA5A826C-D839-4F75-8824-4D1FC6170B65}" srcOrd="0" destOrd="0" parTransId="{6FE050A0-2429-46B3-90A3-D3EC689CEF1C}" sibTransId="{3F71CE2A-68EB-4C38-A31C-8B4B1921C643}"/>
    <dgm:cxn modelId="{C657F7C1-4A4D-4EA9-92CF-DF7310ACAF8A}" type="presOf" srcId="{4BAF1AFD-2E3F-4E28-818A-0B7532611481}" destId="{076D5C42-4291-4CFA-86FB-8E883D766BD3}" srcOrd="0" destOrd="0" presId="urn:microsoft.com/office/officeart/2005/8/layout/hProcess9"/>
    <dgm:cxn modelId="{CA6A0413-562E-4E50-931A-84C822A29076}" srcId="{0B84B35A-B0F9-4815-98BE-FD01FCF51CE7}" destId="{93FE43C4-E2AD-418A-933E-E87C32F0E821}" srcOrd="4" destOrd="0" parTransId="{9FCA9541-E651-4598-BA4A-0E9E5D5ACE13}" sibTransId="{13D48316-80D2-4EDA-9B9B-0B7088AEB3BB}"/>
    <dgm:cxn modelId="{95505395-DBD0-4FCE-BF71-7C2A63DA5132}" type="presOf" srcId="{19F2A495-1988-441C-B6D9-1A1166EDFD64}" destId="{1E6139B9-060F-4EFC-A290-CF59B1B3A7C6}" srcOrd="0" destOrd="0" presId="urn:microsoft.com/office/officeart/2005/8/layout/hProcess9"/>
    <dgm:cxn modelId="{017BD47F-F585-45D2-9D93-CB6EF177F91D}" type="presOf" srcId="{BC2ABBF4-9369-4FC1-8092-1BC5B5043A7D}" destId="{A0B2A313-1847-4C35-AF5F-F20A69784261}" srcOrd="0" destOrd="0" presId="urn:microsoft.com/office/officeart/2005/8/layout/hProcess9"/>
    <dgm:cxn modelId="{E969B8AD-A0E8-4EE3-8308-3B37EE7FE307}" srcId="{0B84B35A-B0F9-4815-98BE-FD01FCF51CE7}" destId="{C548B072-CA5B-45E0-BA08-884CC2928AC8}" srcOrd="1" destOrd="0" parTransId="{F51FE163-19DC-41F7-8C7A-1430B94D7C28}" sibTransId="{51E0BA90-D267-4202-A6E5-78E3D6A5D58E}"/>
    <dgm:cxn modelId="{E0216ED4-BFA3-4281-B9DD-D6F9F58EBB05}" type="presOf" srcId="{0B84B35A-B0F9-4815-98BE-FD01FCF51CE7}" destId="{04B5F9FB-8C02-45D8-967D-2DEB7DC3544B}" srcOrd="0" destOrd="0" presId="urn:microsoft.com/office/officeart/2005/8/layout/hProcess9"/>
    <dgm:cxn modelId="{738A6842-39DD-41BF-96A1-C7F4DABD3281}" type="presOf" srcId="{4EF25568-2556-49AA-BE3B-42C1AAB822F9}" destId="{4045BC31-EF3C-4329-8EAD-3E1EFC500E84}" srcOrd="0" destOrd="0" presId="urn:microsoft.com/office/officeart/2005/8/layout/hProcess9"/>
    <dgm:cxn modelId="{88E541EC-4238-4E8F-B762-BBE6362AB9D1}" type="presOf" srcId="{C548B072-CA5B-45E0-BA08-884CC2928AC8}" destId="{52D417E7-1433-45C9-826F-033CE4631636}" srcOrd="0" destOrd="0" presId="urn:microsoft.com/office/officeart/2005/8/layout/hProcess9"/>
    <dgm:cxn modelId="{6801CA6C-60A5-428C-B218-1A616A4F5CEC}" srcId="{0B84B35A-B0F9-4815-98BE-FD01FCF51CE7}" destId="{BC2ABBF4-9369-4FC1-8092-1BC5B5043A7D}" srcOrd="3" destOrd="0" parTransId="{F5D45846-DE6F-4420-BC56-4DF9A96E53D4}" sibTransId="{59A55839-71CD-475D-9282-375804D9E822}"/>
    <dgm:cxn modelId="{34916C2D-763E-4C58-AAF9-86EEBD3AF812}" type="presOf" srcId="{CA5A826C-D839-4F75-8824-4D1FC6170B65}" destId="{BCD3392B-3695-4EBE-97E7-519EB2CC3A92}" srcOrd="0" destOrd="0" presId="urn:microsoft.com/office/officeart/2005/8/layout/hProcess9"/>
    <dgm:cxn modelId="{1BC4B268-EFDB-4AF4-B786-5522C77DA3AB}" srcId="{0B84B35A-B0F9-4815-98BE-FD01FCF51CE7}" destId="{4EF25568-2556-49AA-BE3B-42C1AAB822F9}" srcOrd="6" destOrd="0" parTransId="{40E2B3F5-0D1B-4ECB-A2BA-F5197988C8AC}" sibTransId="{A8E2BDB6-A3D6-488D-871B-0E4AD0F45EAD}"/>
    <dgm:cxn modelId="{2811C828-B0FF-4E5A-9351-FB82D2E2EE68}" type="presParOf" srcId="{04B5F9FB-8C02-45D8-967D-2DEB7DC3544B}" destId="{D43DF8C9-5DD3-4E7A-A915-C469AD1508FB}" srcOrd="0" destOrd="0" presId="urn:microsoft.com/office/officeart/2005/8/layout/hProcess9"/>
    <dgm:cxn modelId="{F0CE1768-5701-42C5-A904-D09571699C1C}" type="presParOf" srcId="{04B5F9FB-8C02-45D8-967D-2DEB7DC3544B}" destId="{E220A8AD-F466-4D0B-AC16-ADAFD6090051}" srcOrd="1" destOrd="0" presId="urn:microsoft.com/office/officeart/2005/8/layout/hProcess9"/>
    <dgm:cxn modelId="{B795B8EE-FD56-4038-BE52-1CAFFFE70452}" type="presParOf" srcId="{E220A8AD-F466-4D0B-AC16-ADAFD6090051}" destId="{BCD3392B-3695-4EBE-97E7-519EB2CC3A92}" srcOrd="0" destOrd="0" presId="urn:microsoft.com/office/officeart/2005/8/layout/hProcess9"/>
    <dgm:cxn modelId="{867450C8-29FA-4753-9E3A-00994057726B}" type="presParOf" srcId="{E220A8AD-F466-4D0B-AC16-ADAFD6090051}" destId="{3880B94C-AC90-440C-BE1A-F471D39F856C}" srcOrd="1" destOrd="0" presId="urn:microsoft.com/office/officeart/2005/8/layout/hProcess9"/>
    <dgm:cxn modelId="{CAEBD009-4737-4897-9EAA-4A119E033F0E}" type="presParOf" srcId="{E220A8AD-F466-4D0B-AC16-ADAFD6090051}" destId="{52D417E7-1433-45C9-826F-033CE4631636}" srcOrd="2" destOrd="0" presId="urn:microsoft.com/office/officeart/2005/8/layout/hProcess9"/>
    <dgm:cxn modelId="{333C3580-C91E-4087-92E4-21E3DE79E9FB}" type="presParOf" srcId="{E220A8AD-F466-4D0B-AC16-ADAFD6090051}" destId="{8701E3D7-A704-4318-9073-73191B8E79A9}" srcOrd="3" destOrd="0" presId="urn:microsoft.com/office/officeart/2005/8/layout/hProcess9"/>
    <dgm:cxn modelId="{034DBEAD-86CE-44BB-9D88-ECBF4ECE1741}" type="presParOf" srcId="{E220A8AD-F466-4D0B-AC16-ADAFD6090051}" destId="{1E6139B9-060F-4EFC-A290-CF59B1B3A7C6}" srcOrd="4" destOrd="0" presId="urn:microsoft.com/office/officeart/2005/8/layout/hProcess9"/>
    <dgm:cxn modelId="{241804DE-B1E3-452F-A5BC-C06A70559918}" type="presParOf" srcId="{E220A8AD-F466-4D0B-AC16-ADAFD6090051}" destId="{5B2C3429-2FE3-4EF8-9CDD-5C12F7B0E05B}" srcOrd="5" destOrd="0" presId="urn:microsoft.com/office/officeart/2005/8/layout/hProcess9"/>
    <dgm:cxn modelId="{D2F1B78F-6AC8-43C4-B3F6-4E0F8430BA5A}" type="presParOf" srcId="{E220A8AD-F466-4D0B-AC16-ADAFD6090051}" destId="{A0B2A313-1847-4C35-AF5F-F20A69784261}" srcOrd="6" destOrd="0" presId="urn:microsoft.com/office/officeart/2005/8/layout/hProcess9"/>
    <dgm:cxn modelId="{92BE8FA4-1E58-488E-8C7A-593855240A40}" type="presParOf" srcId="{E220A8AD-F466-4D0B-AC16-ADAFD6090051}" destId="{8512C39B-8717-4193-8E36-4630594C7716}" srcOrd="7" destOrd="0" presId="urn:microsoft.com/office/officeart/2005/8/layout/hProcess9"/>
    <dgm:cxn modelId="{A8C008B5-C78E-4857-9099-D9A245996C93}" type="presParOf" srcId="{E220A8AD-F466-4D0B-AC16-ADAFD6090051}" destId="{7EBDB337-8CA7-4017-9A00-830595028CFC}" srcOrd="8" destOrd="0" presId="urn:microsoft.com/office/officeart/2005/8/layout/hProcess9"/>
    <dgm:cxn modelId="{19D648E5-048C-4026-97D2-A88A7C78AED7}" type="presParOf" srcId="{E220A8AD-F466-4D0B-AC16-ADAFD6090051}" destId="{E303E82C-59FA-45E3-980D-C623D2028DAA}" srcOrd="9" destOrd="0" presId="urn:microsoft.com/office/officeart/2005/8/layout/hProcess9"/>
    <dgm:cxn modelId="{4798BD29-530E-440C-87A7-B5AD45EFE28E}" type="presParOf" srcId="{E220A8AD-F466-4D0B-AC16-ADAFD6090051}" destId="{076D5C42-4291-4CFA-86FB-8E883D766BD3}" srcOrd="10" destOrd="0" presId="urn:microsoft.com/office/officeart/2005/8/layout/hProcess9"/>
    <dgm:cxn modelId="{8C92C2DD-9DBF-4E43-BCC9-2EC933A5392D}" type="presParOf" srcId="{E220A8AD-F466-4D0B-AC16-ADAFD6090051}" destId="{DFD9866E-E849-4E4C-844D-30497E0C17E2}" srcOrd="11" destOrd="0" presId="urn:microsoft.com/office/officeart/2005/8/layout/hProcess9"/>
    <dgm:cxn modelId="{422B4692-CD3C-4AF3-BB4C-03E1BEB053EB}" type="presParOf" srcId="{E220A8AD-F466-4D0B-AC16-ADAFD6090051}" destId="{4045BC31-EF3C-4329-8EAD-3E1EFC500E84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1FBDD9-2B58-4EBF-9E26-6709D58E650E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en-US"/>
        </a:p>
      </dgm:t>
    </dgm:pt>
    <dgm:pt modelId="{82364104-E9D9-4728-AD7F-82B008B56931}">
      <dgm:prSet/>
      <dgm:spPr/>
      <dgm:t>
        <a:bodyPr/>
        <a:lstStyle/>
        <a:p>
          <a:pPr rtl="0"/>
          <a:r>
            <a:rPr lang="hr-HR" smtClean="0"/>
            <a:t>u dosadašnjem razdoblju praćenja dominiraju počinitelji </a:t>
          </a:r>
          <a:r>
            <a:rPr lang="hr-HR" b="1" smtClean="0"/>
            <a:t>muškog spola</a:t>
          </a:r>
          <a:r>
            <a:rPr lang="hr-HR" smtClean="0"/>
            <a:t> </a:t>
          </a:r>
          <a:r>
            <a:rPr lang="hr-HR" b="1" smtClean="0"/>
            <a:t>- 86%;</a:t>
          </a:r>
          <a:endParaRPr lang="hr-HR"/>
        </a:p>
      </dgm:t>
    </dgm:pt>
    <dgm:pt modelId="{ABF8EA73-DDAA-4E9B-8D98-7031DE9E2A2F}" type="parTrans" cxnId="{8B290CCC-3B35-4EA0-AF25-3943B9711A85}">
      <dgm:prSet/>
      <dgm:spPr/>
      <dgm:t>
        <a:bodyPr/>
        <a:lstStyle/>
        <a:p>
          <a:endParaRPr lang="en-US"/>
        </a:p>
      </dgm:t>
    </dgm:pt>
    <dgm:pt modelId="{85701D7F-EF34-4B6B-84CF-0CB36B21786A}" type="sibTrans" cxnId="{8B290CCC-3B35-4EA0-AF25-3943B9711A85}">
      <dgm:prSet/>
      <dgm:spPr/>
      <dgm:t>
        <a:bodyPr/>
        <a:lstStyle/>
        <a:p>
          <a:endParaRPr lang="en-US"/>
        </a:p>
      </dgm:t>
    </dgm:pt>
    <dgm:pt modelId="{F26267AA-6AD2-42AB-BBAD-1E38FEDFC96A}">
      <dgm:prSet/>
      <dgm:spPr/>
      <dgm:t>
        <a:bodyPr/>
        <a:lstStyle/>
        <a:p>
          <a:pPr rtl="0"/>
          <a:r>
            <a:rPr lang="hr-HR" smtClean="0"/>
            <a:t>prema dobi počinitelja – najzastupljenije generacije djece rođene:</a:t>
          </a:r>
          <a:r>
            <a:rPr lang="hr-HR" b="1" smtClean="0"/>
            <a:t> 	2011. godine</a:t>
          </a:r>
          <a:r>
            <a:rPr lang="hr-HR" smtClean="0"/>
            <a:t> </a:t>
          </a:r>
          <a:r>
            <a:rPr lang="hr-HR" b="1" smtClean="0"/>
            <a:t>- 17%,</a:t>
          </a:r>
          <a:endParaRPr lang="hr-HR"/>
        </a:p>
      </dgm:t>
    </dgm:pt>
    <dgm:pt modelId="{9994D200-8DAB-4EBF-BFA9-5F806FF64E86}" type="parTrans" cxnId="{A7E0F3BF-9D19-401B-BC2F-FE872F041E48}">
      <dgm:prSet/>
      <dgm:spPr/>
      <dgm:t>
        <a:bodyPr/>
        <a:lstStyle/>
        <a:p>
          <a:endParaRPr lang="en-US"/>
        </a:p>
      </dgm:t>
    </dgm:pt>
    <dgm:pt modelId="{14DE3259-CDA4-46B1-9A36-2BE906952826}" type="sibTrans" cxnId="{A7E0F3BF-9D19-401B-BC2F-FE872F041E48}">
      <dgm:prSet/>
      <dgm:spPr/>
      <dgm:t>
        <a:bodyPr/>
        <a:lstStyle/>
        <a:p>
          <a:endParaRPr lang="en-US"/>
        </a:p>
      </dgm:t>
    </dgm:pt>
    <dgm:pt modelId="{99ACA557-1065-4197-BC72-8E724F319E7E}">
      <dgm:prSet/>
      <dgm:spPr/>
      <dgm:t>
        <a:bodyPr/>
        <a:lstStyle/>
        <a:p>
          <a:pPr rtl="0"/>
          <a:r>
            <a:rPr lang="hr-HR" b="1" smtClean="0"/>
            <a:t>2010. godine - 16%,</a:t>
          </a:r>
          <a:endParaRPr lang="hr-HR"/>
        </a:p>
      </dgm:t>
    </dgm:pt>
    <dgm:pt modelId="{BB1A3EE1-893D-4DAC-BF47-3C26BD8AC2A2}" type="parTrans" cxnId="{30B9FF37-6CE8-4AED-96C1-7124CF0D8EF3}">
      <dgm:prSet/>
      <dgm:spPr/>
      <dgm:t>
        <a:bodyPr/>
        <a:lstStyle/>
        <a:p>
          <a:endParaRPr lang="en-US"/>
        </a:p>
      </dgm:t>
    </dgm:pt>
    <dgm:pt modelId="{8D873AA5-8616-4DEB-AB95-1BBB513496DD}" type="sibTrans" cxnId="{30B9FF37-6CE8-4AED-96C1-7124CF0D8EF3}">
      <dgm:prSet/>
      <dgm:spPr/>
      <dgm:t>
        <a:bodyPr/>
        <a:lstStyle/>
        <a:p>
          <a:endParaRPr lang="en-US"/>
        </a:p>
      </dgm:t>
    </dgm:pt>
    <dgm:pt modelId="{E81521CA-DD73-475A-AB88-94B927D75740}">
      <dgm:prSet/>
      <dgm:spPr/>
      <dgm:t>
        <a:bodyPr/>
        <a:lstStyle/>
        <a:p>
          <a:pPr rtl="0"/>
          <a:r>
            <a:rPr lang="hr-HR" b="1" smtClean="0"/>
            <a:t>2012. godine - 13%,</a:t>
          </a:r>
          <a:endParaRPr lang="hr-HR"/>
        </a:p>
      </dgm:t>
    </dgm:pt>
    <dgm:pt modelId="{1541152C-1124-4E27-A501-DE1FE21488FC}" type="parTrans" cxnId="{888122A1-17B5-40E6-876D-505C2AFB32E8}">
      <dgm:prSet/>
      <dgm:spPr/>
      <dgm:t>
        <a:bodyPr/>
        <a:lstStyle/>
        <a:p>
          <a:endParaRPr lang="en-US"/>
        </a:p>
      </dgm:t>
    </dgm:pt>
    <dgm:pt modelId="{9A7ECB82-20A3-4B0F-A38C-66B902FC689B}" type="sibTrans" cxnId="{888122A1-17B5-40E6-876D-505C2AFB32E8}">
      <dgm:prSet/>
      <dgm:spPr/>
      <dgm:t>
        <a:bodyPr/>
        <a:lstStyle/>
        <a:p>
          <a:endParaRPr lang="en-US"/>
        </a:p>
      </dgm:t>
    </dgm:pt>
    <dgm:pt modelId="{68DA9278-27B6-43D4-958D-5DDBE53E18FE}">
      <dgm:prSet/>
      <dgm:spPr/>
      <dgm:t>
        <a:bodyPr/>
        <a:lstStyle/>
        <a:p>
          <a:pPr rtl="0"/>
          <a:r>
            <a:rPr lang="hr-HR" b="1" smtClean="0"/>
            <a:t>2009. godine - 12%,</a:t>
          </a:r>
          <a:endParaRPr lang="hr-HR"/>
        </a:p>
      </dgm:t>
    </dgm:pt>
    <dgm:pt modelId="{6D5E946A-8A5D-43B6-8C39-A083D2DBE973}" type="parTrans" cxnId="{53FF6FDF-B166-4DDB-84D3-CFF261F191D6}">
      <dgm:prSet/>
      <dgm:spPr/>
      <dgm:t>
        <a:bodyPr/>
        <a:lstStyle/>
        <a:p>
          <a:endParaRPr lang="en-US"/>
        </a:p>
      </dgm:t>
    </dgm:pt>
    <dgm:pt modelId="{59681382-A94B-4E8C-AFDE-7BE86120F930}" type="sibTrans" cxnId="{53FF6FDF-B166-4DDB-84D3-CFF261F191D6}">
      <dgm:prSet/>
      <dgm:spPr/>
      <dgm:t>
        <a:bodyPr/>
        <a:lstStyle/>
        <a:p>
          <a:endParaRPr lang="en-US"/>
        </a:p>
      </dgm:t>
    </dgm:pt>
    <dgm:pt modelId="{F970BC78-E9DF-4B9B-B094-2090C9C066F4}">
      <dgm:prSet/>
      <dgm:spPr/>
      <dgm:t>
        <a:bodyPr/>
        <a:lstStyle/>
        <a:p>
          <a:pPr rtl="0"/>
          <a:r>
            <a:rPr lang="hr-HR" smtClean="0"/>
            <a:t>dok su udjeli ostalih godišta rođenja - manji.</a:t>
          </a:r>
          <a:endParaRPr lang="hr-HR"/>
        </a:p>
      </dgm:t>
    </dgm:pt>
    <dgm:pt modelId="{D6E7A2BA-A49F-4E7C-B1E9-25E5DC9B8D58}" type="parTrans" cxnId="{8D418075-80C2-4456-8A7E-130B8D83C0D8}">
      <dgm:prSet/>
      <dgm:spPr/>
      <dgm:t>
        <a:bodyPr/>
        <a:lstStyle/>
        <a:p>
          <a:endParaRPr lang="en-US"/>
        </a:p>
      </dgm:t>
    </dgm:pt>
    <dgm:pt modelId="{C3196675-23E3-41CF-8016-4756DED765CC}" type="sibTrans" cxnId="{8D418075-80C2-4456-8A7E-130B8D83C0D8}">
      <dgm:prSet/>
      <dgm:spPr/>
      <dgm:t>
        <a:bodyPr/>
        <a:lstStyle/>
        <a:p>
          <a:endParaRPr lang="en-US"/>
        </a:p>
      </dgm:t>
    </dgm:pt>
    <dgm:pt modelId="{9D2F6F3B-8598-434B-A2BA-E580BF634196}" type="pres">
      <dgm:prSet presAssocID="{D31FBDD9-2B58-4EBF-9E26-6709D58E650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BA6F7494-52E4-436E-810F-0BF17ECE42B5}" type="pres">
      <dgm:prSet presAssocID="{82364104-E9D9-4728-AD7F-82B008B56931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B7583F1-30C9-4580-B1B4-A02F20879C5D}" type="pres">
      <dgm:prSet presAssocID="{85701D7F-EF34-4B6B-84CF-0CB36B21786A}" presName="sibTrans" presStyleLbl="sibTrans2D1" presStyleIdx="0" presStyleCnt="1"/>
      <dgm:spPr/>
      <dgm:t>
        <a:bodyPr/>
        <a:lstStyle/>
        <a:p>
          <a:endParaRPr lang="hr-HR"/>
        </a:p>
      </dgm:t>
    </dgm:pt>
    <dgm:pt modelId="{4C2228D5-FC77-4D48-8FB9-FC4C535C93D1}" type="pres">
      <dgm:prSet presAssocID="{85701D7F-EF34-4B6B-84CF-0CB36B21786A}" presName="connectorText" presStyleLbl="sibTrans2D1" presStyleIdx="0" presStyleCnt="1"/>
      <dgm:spPr/>
      <dgm:t>
        <a:bodyPr/>
        <a:lstStyle/>
        <a:p>
          <a:endParaRPr lang="hr-HR"/>
        </a:p>
      </dgm:t>
    </dgm:pt>
    <dgm:pt modelId="{67FEB10E-33D3-47D8-968E-E1AFC619FB38}" type="pres">
      <dgm:prSet presAssocID="{F26267AA-6AD2-42AB-BBAD-1E38FEDFC96A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FC51A6B0-FB3D-4FBF-AB4C-F99C24EED41F}" type="presOf" srcId="{99ACA557-1065-4197-BC72-8E724F319E7E}" destId="{67FEB10E-33D3-47D8-968E-E1AFC619FB38}" srcOrd="0" destOrd="1" presId="urn:microsoft.com/office/officeart/2005/8/layout/process1"/>
    <dgm:cxn modelId="{8B290CCC-3B35-4EA0-AF25-3943B9711A85}" srcId="{D31FBDD9-2B58-4EBF-9E26-6709D58E650E}" destId="{82364104-E9D9-4728-AD7F-82B008B56931}" srcOrd="0" destOrd="0" parTransId="{ABF8EA73-DDAA-4E9B-8D98-7031DE9E2A2F}" sibTransId="{85701D7F-EF34-4B6B-84CF-0CB36B21786A}"/>
    <dgm:cxn modelId="{8ADF827A-F418-4842-B7A3-6BB4D62F80A1}" type="presOf" srcId="{85701D7F-EF34-4B6B-84CF-0CB36B21786A}" destId="{4C2228D5-FC77-4D48-8FB9-FC4C535C93D1}" srcOrd="1" destOrd="0" presId="urn:microsoft.com/office/officeart/2005/8/layout/process1"/>
    <dgm:cxn modelId="{5E406E5C-DB06-4362-8619-48523B7C4AD7}" type="presOf" srcId="{68DA9278-27B6-43D4-958D-5DDBE53E18FE}" destId="{67FEB10E-33D3-47D8-968E-E1AFC619FB38}" srcOrd="0" destOrd="3" presId="urn:microsoft.com/office/officeart/2005/8/layout/process1"/>
    <dgm:cxn modelId="{8D418075-80C2-4456-8A7E-130B8D83C0D8}" srcId="{F26267AA-6AD2-42AB-BBAD-1E38FEDFC96A}" destId="{F970BC78-E9DF-4B9B-B094-2090C9C066F4}" srcOrd="3" destOrd="0" parTransId="{D6E7A2BA-A49F-4E7C-B1E9-25E5DC9B8D58}" sibTransId="{C3196675-23E3-41CF-8016-4756DED765CC}"/>
    <dgm:cxn modelId="{E8AC276E-8D56-44E1-9A2E-C5ACD0A00A83}" type="presOf" srcId="{85701D7F-EF34-4B6B-84CF-0CB36B21786A}" destId="{0B7583F1-30C9-4580-B1B4-A02F20879C5D}" srcOrd="0" destOrd="0" presId="urn:microsoft.com/office/officeart/2005/8/layout/process1"/>
    <dgm:cxn modelId="{00A1112F-E953-47EA-BAD4-AEA43B060F6A}" type="presOf" srcId="{F970BC78-E9DF-4B9B-B094-2090C9C066F4}" destId="{67FEB10E-33D3-47D8-968E-E1AFC619FB38}" srcOrd="0" destOrd="4" presId="urn:microsoft.com/office/officeart/2005/8/layout/process1"/>
    <dgm:cxn modelId="{30B9FF37-6CE8-4AED-96C1-7124CF0D8EF3}" srcId="{F26267AA-6AD2-42AB-BBAD-1E38FEDFC96A}" destId="{99ACA557-1065-4197-BC72-8E724F319E7E}" srcOrd="0" destOrd="0" parTransId="{BB1A3EE1-893D-4DAC-BF47-3C26BD8AC2A2}" sibTransId="{8D873AA5-8616-4DEB-AB95-1BBB513496DD}"/>
    <dgm:cxn modelId="{F2DC3E6C-9B66-4D05-A0CD-E607417540D1}" type="presOf" srcId="{82364104-E9D9-4728-AD7F-82B008B56931}" destId="{BA6F7494-52E4-436E-810F-0BF17ECE42B5}" srcOrd="0" destOrd="0" presId="urn:microsoft.com/office/officeart/2005/8/layout/process1"/>
    <dgm:cxn modelId="{53FF6FDF-B166-4DDB-84D3-CFF261F191D6}" srcId="{F26267AA-6AD2-42AB-BBAD-1E38FEDFC96A}" destId="{68DA9278-27B6-43D4-958D-5DDBE53E18FE}" srcOrd="2" destOrd="0" parTransId="{6D5E946A-8A5D-43B6-8C39-A083D2DBE973}" sibTransId="{59681382-A94B-4E8C-AFDE-7BE86120F930}"/>
    <dgm:cxn modelId="{A579062E-F101-48AB-BB31-3A17C427B3D5}" type="presOf" srcId="{D31FBDD9-2B58-4EBF-9E26-6709D58E650E}" destId="{9D2F6F3B-8598-434B-A2BA-E580BF634196}" srcOrd="0" destOrd="0" presId="urn:microsoft.com/office/officeart/2005/8/layout/process1"/>
    <dgm:cxn modelId="{888122A1-17B5-40E6-876D-505C2AFB32E8}" srcId="{F26267AA-6AD2-42AB-BBAD-1E38FEDFC96A}" destId="{E81521CA-DD73-475A-AB88-94B927D75740}" srcOrd="1" destOrd="0" parTransId="{1541152C-1124-4E27-A501-DE1FE21488FC}" sibTransId="{9A7ECB82-20A3-4B0F-A38C-66B902FC689B}"/>
    <dgm:cxn modelId="{B85310EA-16F9-46D5-B3CD-356560A2C2E3}" type="presOf" srcId="{E81521CA-DD73-475A-AB88-94B927D75740}" destId="{67FEB10E-33D3-47D8-968E-E1AFC619FB38}" srcOrd="0" destOrd="2" presId="urn:microsoft.com/office/officeart/2005/8/layout/process1"/>
    <dgm:cxn modelId="{3D85E031-51A4-4DB7-8E76-1B8B78A906F2}" type="presOf" srcId="{F26267AA-6AD2-42AB-BBAD-1E38FEDFC96A}" destId="{67FEB10E-33D3-47D8-968E-E1AFC619FB38}" srcOrd="0" destOrd="0" presId="urn:microsoft.com/office/officeart/2005/8/layout/process1"/>
    <dgm:cxn modelId="{A7E0F3BF-9D19-401B-BC2F-FE872F041E48}" srcId="{D31FBDD9-2B58-4EBF-9E26-6709D58E650E}" destId="{F26267AA-6AD2-42AB-BBAD-1E38FEDFC96A}" srcOrd="1" destOrd="0" parTransId="{9994D200-8DAB-4EBF-BFA9-5F806FF64E86}" sibTransId="{14DE3259-CDA4-46B1-9A36-2BE906952826}"/>
    <dgm:cxn modelId="{F808AB4F-CBE8-43E7-A210-B613D33640B5}" type="presParOf" srcId="{9D2F6F3B-8598-434B-A2BA-E580BF634196}" destId="{BA6F7494-52E4-436E-810F-0BF17ECE42B5}" srcOrd="0" destOrd="0" presId="urn:microsoft.com/office/officeart/2005/8/layout/process1"/>
    <dgm:cxn modelId="{C8B0C34E-8CA0-4F50-8D35-49856E742D0F}" type="presParOf" srcId="{9D2F6F3B-8598-434B-A2BA-E580BF634196}" destId="{0B7583F1-30C9-4580-B1B4-A02F20879C5D}" srcOrd="1" destOrd="0" presId="urn:microsoft.com/office/officeart/2005/8/layout/process1"/>
    <dgm:cxn modelId="{F9980232-A4E3-4D13-91B5-1EED9D96C5D4}" type="presParOf" srcId="{0B7583F1-30C9-4580-B1B4-A02F20879C5D}" destId="{4C2228D5-FC77-4D48-8FB9-FC4C535C93D1}" srcOrd="0" destOrd="0" presId="urn:microsoft.com/office/officeart/2005/8/layout/process1"/>
    <dgm:cxn modelId="{256F934D-1B03-4028-91FD-2D6339E2B957}" type="presParOf" srcId="{9D2F6F3B-8598-434B-A2BA-E580BF634196}" destId="{67FEB10E-33D3-47D8-968E-E1AFC619FB3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49D341-8C6D-442D-B854-E020C6703417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en-US"/>
        </a:p>
      </dgm:t>
    </dgm:pt>
    <dgm:pt modelId="{D23D5604-ABAF-4D94-B211-E98A31DC84D5}">
      <dgm:prSet/>
      <dgm:spPr/>
      <dgm:t>
        <a:bodyPr/>
        <a:lstStyle/>
        <a:p>
          <a:pPr rtl="0"/>
          <a:r>
            <a:rPr lang="hr-HR" b="1" smtClean="0"/>
            <a:t>grupni fizički</a:t>
          </a:r>
          <a:r>
            <a:rPr lang="hr-HR" smtClean="0"/>
            <a:t> </a:t>
          </a:r>
          <a:r>
            <a:rPr lang="hr-HR" b="1" smtClean="0"/>
            <a:t>napadi </a:t>
          </a:r>
          <a:r>
            <a:rPr lang="hr-HR" smtClean="0"/>
            <a:t>na pojedinca;</a:t>
          </a:r>
          <a:endParaRPr lang="hr-HR"/>
        </a:p>
      </dgm:t>
    </dgm:pt>
    <dgm:pt modelId="{E6E14255-466C-4661-83A6-C2DEE63F9551}" type="parTrans" cxnId="{09A01939-E855-475F-9BE5-8C5D4ED8FA85}">
      <dgm:prSet/>
      <dgm:spPr/>
      <dgm:t>
        <a:bodyPr/>
        <a:lstStyle/>
        <a:p>
          <a:endParaRPr lang="en-US"/>
        </a:p>
      </dgm:t>
    </dgm:pt>
    <dgm:pt modelId="{412AB872-8F41-435A-9DAF-C9881257B971}" type="sibTrans" cxnId="{09A01939-E855-475F-9BE5-8C5D4ED8FA85}">
      <dgm:prSet/>
      <dgm:spPr/>
      <dgm:t>
        <a:bodyPr/>
        <a:lstStyle/>
        <a:p>
          <a:endParaRPr lang="en-US"/>
        </a:p>
      </dgm:t>
    </dgm:pt>
    <dgm:pt modelId="{8A326112-53A5-4F09-A48E-C22FF35A3F77}">
      <dgm:prSet/>
      <dgm:spPr/>
      <dgm:t>
        <a:bodyPr/>
        <a:lstStyle/>
        <a:p>
          <a:pPr rtl="0"/>
          <a:r>
            <a:rPr lang="hr-HR" b="1" smtClean="0"/>
            <a:t>prijetnje i korištenja različitih predmeta u napadima</a:t>
          </a:r>
          <a:r>
            <a:rPr lang="hr-HR" smtClean="0"/>
            <a:t> uključujući hladna, zračna i plinska oružja i pirotehnička sredstva;</a:t>
          </a:r>
          <a:endParaRPr lang="hr-HR"/>
        </a:p>
      </dgm:t>
    </dgm:pt>
    <dgm:pt modelId="{F8A2B12F-BD8F-4EA8-B261-D5AB34CE6F88}" type="parTrans" cxnId="{E0DB67FF-F248-44AB-AC39-63195474199B}">
      <dgm:prSet/>
      <dgm:spPr/>
      <dgm:t>
        <a:bodyPr/>
        <a:lstStyle/>
        <a:p>
          <a:endParaRPr lang="en-US"/>
        </a:p>
      </dgm:t>
    </dgm:pt>
    <dgm:pt modelId="{1A572E7B-D025-4F57-94A8-114519BF390E}" type="sibTrans" cxnId="{E0DB67FF-F248-44AB-AC39-63195474199B}">
      <dgm:prSet/>
      <dgm:spPr/>
      <dgm:t>
        <a:bodyPr/>
        <a:lstStyle/>
        <a:p>
          <a:endParaRPr lang="en-US"/>
        </a:p>
      </dgm:t>
    </dgm:pt>
    <dgm:pt modelId="{32E605F6-4EF2-477B-A3E4-14CF6A08EAC0}">
      <dgm:prSet/>
      <dgm:spPr/>
      <dgm:t>
        <a:bodyPr/>
        <a:lstStyle/>
        <a:p>
          <a:pPr rtl="0"/>
          <a:r>
            <a:rPr lang="hr-HR" smtClean="0"/>
            <a:t>audio-video </a:t>
          </a:r>
          <a:r>
            <a:rPr lang="hr-HR" b="1" smtClean="0"/>
            <a:t>snimanja napada</a:t>
          </a:r>
          <a:r>
            <a:rPr lang="hr-HR" smtClean="0"/>
            <a:t> i distribuiranje snimki posredstvom društvenih mreža, internetskih aplikacija i dr.;</a:t>
          </a:r>
          <a:endParaRPr lang="hr-HR"/>
        </a:p>
      </dgm:t>
    </dgm:pt>
    <dgm:pt modelId="{83EAB585-86B6-460E-8829-57B0CC11E915}" type="parTrans" cxnId="{6DCD5889-A80F-4689-A0A7-40055831ACAE}">
      <dgm:prSet/>
      <dgm:spPr/>
      <dgm:t>
        <a:bodyPr/>
        <a:lstStyle/>
        <a:p>
          <a:endParaRPr lang="en-US"/>
        </a:p>
      </dgm:t>
    </dgm:pt>
    <dgm:pt modelId="{C32992E6-F0CB-420B-9931-48B7CC2B6F08}" type="sibTrans" cxnId="{6DCD5889-A80F-4689-A0A7-40055831ACAE}">
      <dgm:prSet/>
      <dgm:spPr/>
      <dgm:t>
        <a:bodyPr/>
        <a:lstStyle/>
        <a:p>
          <a:endParaRPr lang="en-US"/>
        </a:p>
      </dgm:t>
    </dgm:pt>
    <dgm:pt modelId="{7EA4BA5E-5A1C-4D63-890C-4602237E8890}">
      <dgm:prSet/>
      <dgm:spPr/>
      <dgm:t>
        <a:bodyPr/>
        <a:lstStyle/>
        <a:p>
          <a:pPr rtl="0"/>
          <a:r>
            <a:rPr lang="hr-HR" smtClean="0"/>
            <a:t>često </a:t>
          </a:r>
          <a:r>
            <a:rPr lang="hr-HR" b="1" smtClean="0"/>
            <a:t>nejasni i nedokučivi povodi sukoba</a:t>
          </a:r>
          <a:r>
            <a:rPr lang="hr-HR" smtClean="0"/>
            <a:t>;</a:t>
          </a:r>
          <a:endParaRPr lang="hr-HR"/>
        </a:p>
      </dgm:t>
    </dgm:pt>
    <dgm:pt modelId="{A1F28F50-AD5E-4E5F-B4C4-62084A5360F3}" type="parTrans" cxnId="{56500171-5B28-4F51-93BC-49C2BFCECB09}">
      <dgm:prSet/>
      <dgm:spPr/>
      <dgm:t>
        <a:bodyPr/>
        <a:lstStyle/>
        <a:p>
          <a:endParaRPr lang="en-US"/>
        </a:p>
      </dgm:t>
    </dgm:pt>
    <dgm:pt modelId="{8BBE775B-C5D7-4495-A3FC-782A3179DBB4}" type="sibTrans" cxnId="{56500171-5B28-4F51-93BC-49C2BFCECB09}">
      <dgm:prSet/>
      <dgm:spPr/>
      <dgm:t>
        <a:bodyPr/>
        <a:lstStyle/>
        <a:p>
          <a:endParaRPr lang="en-US"/>
        </a:p>
      </dgm:t>
    </dgm:pt>
    <dgm:pt modelId="{F72C42E0-F094-4AAE-9D75-FA58E64C00ED}">
      <dgm:prSet/>
      <dgm:spPr/>
      <dgm:t>
        <a:bodyPr/>
        <a:lstStyle/>
        <a:p>
          <a:pPr rtl="0"/>
          <a:r>
            <a:rPr lang="hr-HR" smtClean="0"/>
            <a:t>značajno velik udio </a:t>
          </a:r>
          <a:r>
            <a:rPr lang="hr-HR" b="1" smtClean="0"/>
            <a:t>djece – počinitelja, koja od ranije ni po kojoj osnovi nisu bila detektirana kao osobe s problemima u ponašanju</a:t>
          </a:r>
          <a:r>
            <a:rPr lang="hr-HR" smtClean="0"/>
            <a:t>, uključujući i blaže oblike kršenja školskih obveza;</a:t>
          </a:r>
          <a:endParaRPr lang="hr-HR"/>
        </a:p>
      </dgm:t>
    </dgm:pt>
    <dgm:pt modelId="{FE03F3FB-249B-4AD7-9A33-9E0C4F325DC0}" type="parTrans" cxnId="{953FFB77-D049-4CDC-9C44-E167BFD208AB}">
      <dgm:prSet/>
      <dgm:spPr/>
      <dgm:t>
        <a:bodyPr/>
        <a:lstStyle/>
        <a:p>
          <a:endParaRPr lang="en-US"/>
        </a:p>
      </dgm:t>
    </dgm:pt>
    <dgm:pt modelId="{A96951D7-63E5-4C81-9F4C-3B7712DA75F0}" type="sibTrans" cxnId="{953FFB77-D049-4CDC-9C44-E167BFD208AB}">
      <dgm:prSet/>
      <dgm:spPr/>
      <dgm:t>
        <a:bodyPr/>
        <a:lstStyle/>
        <a:p>
          <a:endParaRPr lang="en-US"/>
        </a:p>
      </dgm:t>
    </dgm:pt>
    <dgm:pt modelId="{AC371EA8-6428-41EC-B643-9AF5E954CFFB}">
      <dgm:prSet/>
      <dgm:spPr/>
      <dgm:t>
        <a:bodyPr/>
        <a:lstStyle/>
        <a:p>
          <a:pPr rtl="0"/>
          <a:r>
            <a:rPr lang="hr-HR" smtClean="0"/>
            <a:t>problem vezan za djecu </a:t>
          </a:r>
          <a:r>
            <a:rPr lang="hr-HR" b="1" smtClean="0"/>
            <a:t>pasivne promatrače vršnjačkih napada i sukoba</a:t>
          </a:r>
          <a:r>
            <a:rPr lang="hr-HR" smtClean="0"/>
            <a:t> - izostaje razborita potreba neodgodivog napuštanja mjesta sukoba kako i sami ne bi postali kolateralne žrtve napada, ali i izostanak odgovornih reakcija u vidu pravovremenog traženja/pozivanja pomoći odraslih, koji bi spriječili/prekinuli sukob; i dr.</a:t>
          </a:r>
          <a:endParaRPr lang="hr-HR"/>
        </a:p>
      </dgm:t>
    </dgm:pt>
    <dgm:pt modelId="{B87C3EDD-D85C-4992-8AE7-A4F0F75B0E09}" type="parTrans" cxnId="{655AE974-6F00-47B3-9871-212A844618A1}">
      <dgm:prSet/>
      <dgm:spPr/>
      <dgm:t>
        <a:bodyPr/>
        <a:lstStyle/>
        <a:p>
          <a:endParaRPr lang="en-US"/>
        </a:p>
      </dgm:t>
    </dgm:pt>
    <dgm:pt modelId="{A6C213EF-9757-44E9-9B11-4F9CCA34E8A1}" type="sibTrans" cxnId="{655AE974-6F00-47B3-9871-212A844618A1}">
      <dgm:prSet/>
      <dgm:spPr/>
      <dgm:t>
        <a:bodyPr/>
        <a:lstStyle/>
        <a:p>
          <a:endParaRPr lang="en-US"/>
        </a:p>
      </dgm:t>
    </dgm:pt>
    <dgm:pt modelId="{CB64AC74-F975-4991-B238-0D265B24168D}" type="pres">
      <dgm:prSet presAssocID="{3249D341-8C6D-442D-B854-E020C670341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1CACCE20-7F48-4AAB-B3E6-38755F2FFF01}" type="pres">
      <dgm:prSet presAssocID="{D23D5604-ABAF-4D94-B211-E98A31DC84D5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65EEA43-D633-446E-A811-C0BCE79B34CA}" type="pres">
      <dgm:prSet presAssocID="{412AB872-8F41-435A-9DAF-C9881257B971}" presName="spacer" presStyleCnt="0"/>
      <dgm:spPr/>
    </dgm:pt>
    <dgm:pt modelId="{7D6DEA42-B96B-4791-B10E-74B44CC285C5}" type="pres">
      <dgm:prSet presAssocID="{8A326112-53A5-4F09-A48E-C22FF35A3F77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D747D87-8647-4E0B-A26D-4271C4041483}" type="pres">
      <dgm:prSet presAssocID="{1A572E7B-D025-4F57-94A8-114519BF390E}" presName="spacer" presStyleCnt="0"/>
      <dgm:spPr/>
    </dgm:pt>
    <dgm:pt modelId="{C2B6BA9A-F2CA-4E09-9C5B-157F864E478B}" type="pres">
      <dgm:prSet presAssocID="{32E605F6-4EF2-477B-A3E4-14CF6A08EAC0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87EA8CA-AD71-4409-9FD3-638940625D19}" type="pres">
      <dgm:prSet presAssocID="{C32992E6-F0CB-420B-9931-48B7CC2B6F08}" presName="spacer" presStyleCnt="0"/>
      <dgm:spPr/>
    </dgm:pt>
    <dgm:pt modelId="{2EDA9A79-209D-4365-A54D-BDDE203A1672}" type="pres">
      <dgm:prSet presAssocID="{7EA4BA5E-5A1C-4D63-890C-4602237E8890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1C417EF-35AC-479D-9F20-60B59B7EAC39}" type="pres">
      <dgm:prSet presAssocID="{8BBE775B-C5D7-4495-A3FC-782A3179DBB4}" presName="spacer" presStyleCnt="0"/>
      <dgm:spPr/>
    </dgm:pt>
    <dgm:pt modelId="{9D2B5657-E03E-458A-BE03-D46BFDE2AD04}" type="pres">
      <dgm:prSet presAssocID="{F72C42E0-F094-4AAE-9D75-FA58E64C00ED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2135A13-4AD8-4605-9838-FC9974B5F286}" type="pres">
      <dgm:prSet presAssocID="{A96951D7-63E5-4C81-9F4C-3B7712DA75F0}" presName="spacer" presStyleCnt="0"/>
      <dgm:spPr/>
    </dgm:pt>
    <dgm:pt modelId="{230827D2-0084-49BC-AAAB-B9C378E9E2A0}" type="pres">
      <dgm:prSet presAssocID="{AC371EA8-6428-41EC-B643-9AF5E954CFFB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56500171-5B28-4F51-93BC-49C2BFCECB09}" srcId="{3249D341-8C6D-442D-B854-E020C6703417}" destId="{7EA4BA5E-5A1C-4D63-890C-4602237E8890}" srcOrd="3" destOrd="0" parTransId="{A1F28F50-AD5E-4E5F-B4C4-62084A5360F3}" sibTransId="{8BBE775B-C5D7-4495-A3FC-782A3179DBB4}"/>
    <dgm:cxn modelId="{1E0B0B89-1760-45FB-BC07-9F8CFE637302}" type="presOf" srcId="{7EA4BA5E-5A1C-4D63-890C-4602237E8890}" destId="{2EDA9A79-209D-4365-A54D-BDDE203A1672}" srcOrd="0" destOrd="0" presId="urn:microsoft.com/office/officeart/2005/8/layout/vList2"/>
    <dgm:cxn modelId="{5A8039A0-377E-4B05-950A-8CF5A111ACBA}" type="presOf" srcId="{32E605F6-4EF2-477B-A3E4-14CF6A08EAC0}" destId="{C2B6BA9A-F2CA-4E09-9C5B-157F864E478B}" srcOrd="0" destOrd="0" presId="urn:microsoft.com/office/officeart/2005/8/layout/vList2"/>
    <dgm:cxn modelId="{953FFB77-D049-4CDC-9C44-E167BFD208AB}" srcId="{3249D341-8C6D-442D-B854-E020C6703417}" destId="{F72C42E0-F094-4AAE-9D75-FA58E64C00ED}" srcOrd="4" destOrd="0" parTransId="{FE03F3FB-249B-4AD7-9A33-9E0C4F325DC0}" sibTransId="{A96951D7-63E5-4C81-9F4C-3B7712DA75F0}"/>
    <dgm:cxn modelId="{B0A99E1D-B71C-46FA-9517-B2E4F71F62F6}" type="presOf" srcId="{F72C42E0-F094-4AAE-9D75-FA58E64C00ED}" destId="{9D2B5657-E03E-458A-BE03-D46BFDE2AD04}" srcOrd="0" destOrd="0" presId="urn:microsoft.com/office/officeart/2005/8/layout/vList2"/>
    <dgm:cxn modelId="{09A01939-E855-475F-9BE5-8C5D4ED8FA85}" srcId="{3249D341-8C6D-442D-B854-E020C6703417}" destId="{D23D5604-ABAF-4D94-B211-E98A31DC84D5}" srcOrd="0" destOrd="0" parTransId="{E6E14255-466C-4661-83A6-C2DEE63F9551}" sibTransId="{412AB872-8F41-435A-9DAF-C9881257B971}"/>
    <dgm:cxn modelId="{785C145B-966F-410B-97B5-DCFDDC40FC6C}" type="presOf" srcId="{D23D5604-ABAF-4D94-B211-E98A31DC84D5}" destId="{1CACCE20-7F48-4AAB-B3E6-38755F2FFF01}" srcOrd="0" destOrd="0" presId="urn:microsoft.com/office/officeart/2005/8/layout/vList2"/>
    <dgm:cxn modelId="{655AE974-6F00-47B3-9871-212A844618A1}" srcId="{3249D341-8C6D-442D-B854-E020C6703417}" destId="{AC371EA8-6428-41EC-B643-9AF5E954CFFB}" srcOrd="5" destOrd="0" parTransId="{B87C3EDD-D85C-4992-8AE7-A4F0F75B0E09}" sibTransId="{A6C213EF-9757-44E9-9B11-4F9CCA34E8A1}"/>
    <dgm:cxn modelId="{D273BD9D-0B43-4849-AA61-41CD697B89DA}" type="presOf" srcId="{3249D341-8C6D-442D-B854-E020C6703417}" destId="{CB64AC74-F975-4991-B238-0D265B24168D}" srcOrd="0" destOrd="0" presId="urn:microsoft.com/office/officeart/2005/8/layout/vList2"/>
    <dgm:cxn modelId="{552FD5D4-4D48-4924-BF43-39A4819EC57B}" type="presOf" srcId="{8A326112-53A5-4F09-A48E-C22FF35A3F77}" destId="{7D6DEA42-B96B-4791-B10E-74B44CC285C5}" srcOrd="0" destOrd="0" presId="urn:microsoft.com/office/officeart/2005/8/layout/vList2"/>
    <dgm:cxn modelId="{E0DB67FF-F248-44AB-AC39-63195474199B}" srcId="{3249D341-8C6D-442D-B854-E020C6703417}" destId="{8A326112-53A5-4F09-A48E-C22FF35A3F77}" srcOrd="1" destOrd="0" parTransId="{F8A2B12F-BD8F-4EA8-B261-D5AB34CE6F88}" sibTransId="{1A572E7B-D025-4F57-94A8-114519BF390E}"/>
    <dgm:cxn modelId="{B054E9C7-0566-450D-82FE-892D215A8FDD}" type="presOf" srcId="{AC371EA8-6428-41EC-B643-9AF5E954CFFB}" destId="{230827D2-0084-49BC-AAAB-B9C378E9E2A0}" srcOrd="0" destOrd="0" presId="urn:microsoft.com/office/officeart/2005/8/layout/vList2"/>
    <dgm:cxn modelId="{6DCD5889-A80F-4689-A0A7-40055831ACAE}" srcId="{3249D341-8C6D-442D-B854-E020C6703417}" destId="{32E605F6-4EF2-477B-A3E4-14CF6A08EAC0}" srcOrd="2" destOrd="0" parTransId="{83EAB585-86B6-460E-8829-57B0CC11E915}" sibTransId="{C32992E6-F0CB-420B-9931-48B7CC2B6F08}"/>
    <dgm:cxn modelId="{909C5363-D90C-4FF0-A2AC-9ABF9A67AAED}" type="presParOf" srcId="{CB64AC74-F975-4991-B238-0D265B24168D}" destId="{1CACCE20-7F48-4AAB-B3E6-38755F2FFF01}" srcOrd="0" destOrd="0" presId="urn:microsoft.com/office/officeart/2005/8/layout/vList2"/>
    <dgm:cxn modelId="{E05C6846-039A-4498-875E-14BF2E5C6E81}" type="presParOf" srcId="{CB64AC74-F975-4991-B238-0D265B24168D}" destId="{465EEA43-D633-446E-A811-C0BCE79B34CA}" srcOrd="1" destOrd="0" presId="urn:microsoft.com/office/officeart/2005/8/layout/vList2"/>
    <dgm:cxn modelId="{C767E8FD-8CC4-4C49-A9E5-DF5830F95286}" type="presParOf" srcId="{CB64AC74-F975-4991-B238-0D265B24168D}" destId="{7D6DEA42-B96B-4791-B10E-74B44CC285C5}" srcOrd="2" destOrd="0" presId="urn:microsoft.com/office/officeart/2005/8/layout/vList2"/>
    <dgm:cxn modelId="{82BDDF50-0085-4D63-9948-9BF974B73406}" type="presParOf" srcId="{CB64AC74-F975-4991-B238-0D265B24168D}" destId="{DD747D87-8647-4E0B-A26D-4271C4041483}" srcOrd="3" destOrd="0" presId="urn:microsoft.com/office/officeart/2005/8/layout/vList2"/>
    <dgm:cxn modelId="{E16BFF57-0B5D-4500-8CF0-96C2BD2806BF}" type="presParOf" srcId="{CB64AC74-F975-4991-B238-0D265B24168D}" destId="{C2B6BA9A-F2CA-4E09-9C5B-157F864E478B}" srcOrd="4" destOrd="0" presId="urn:microsoft.com/office/officeart/2005/8/layout/vList2"/>
    <dgm:cxn modelId="{B5589ED1-85C9-4855-AEC3-7AACF828F6A6}" type="presParOf" srcId="{CB64AC74-F975-4991-B238-0D265B24168D}" destId="{F87EA8CA-AD71-4409-9FD3-638940625D19}" srcOrd="5" destOrd="0" presId="urn:microsoft.com/office/officeart/2005/8/layout/vList2"/>
    <dgm:cxn modelId="{FFC3A84B-6B23-4EFD-8698-06AB543BEC7C}" type="presParOf" srcId="{CB64AC74-F975-4991-B238-0D265B24168D}" destId="{2EDA9A79-209D-4365-A54D-BDDE203A1672}" srcOrd="6" destOrd="0" presId="urn:microsoft.com/office/officeart/2005/8/layout/vList2"/>
    <dgm:cxn modelId="{20E07107-1831-448B-BD61-FB5FAC796EF4}" type="presParOf" srcId="{CB64AC74-F975-4991-B238-0D265B24168D}" destId="{E1C417EF-35AC-479D-9F20-60B59B7EAC39}" srcOrd="7" destOrd="0" presId="urn:microsoft.com/office/officeart/2005/8/layout/vList2"/>
    <dgm:cxn modelId="{3791B98C-40F7-4A43-8E54-467598D72AA3}" type="presParOf" srcId="{CB64AC74-F975-4991-B238-0D265B24168D}" destId="{9D2B5657-E03E-458A-BE03-D46BFDE2AD04}" srcOrd="8" destOrd="0" presId="urn:microsoft.com/office/officeart/2005/8/layout/vList2"/>
    <dgm:cxn modelId="{2271F2A1-F89D-462F-B046-193389A8CFFE}" type="presParOf" srcId="{CB64AC74-F975-4991-B238-0D265B24168D}" destId="{52135A13-4AD8-4605-9838-FC9974B5F286}" srcOrd="9" destOrd="0" presId="urn:microsoft.com/office/officeart/2005/8/layout/vList2"/>
    <dgm:cxn modelId="{23F588DB-D786-459A-892F-633CFC2338FD}" type="presParOf" srcId="{CB64AC74-F975-4991-B238-0D265B24168D}" destId="{230827D2-0084-49BC-AAAB-B9C378E9E2A0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07A47D-A8A7-4E62-97B6-85A8FA7551BE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1A0B8D3D-CAB5-4462-8225-AC9EF122292B}">
      <dgm:prSet/>
      <dgm:spPr/>
      <dgm:t>
        <a:bodyPr/>
        <a:lstStyle/>
        <a:p>
          <a:pPr rtl="0"/>
          <a:r>
            <a:rPr lang="hr-HR" b="1" smtClean="0"/>
            <a:t>Protokol o postupanju u slučaju nasilja među djecom i mladima –</a:t>
          </a:r>
          <a:r>
            <a:rPr lang="hr-HR" smtClean="0"/>
            <a:t>operacionalizacija:</a:t>
          </a:r>
          <a:endParaRPr lang="hr-HR"/>
        </a:p>
      </dgm:t>
    </dgm:pt>
    <dgm:pt modelId="{423DD063-31AF-4B22-835A-C894484160E8}" type="parTrans" cxnId="{81E5FFBD-F50A-48A5-9194-5794965E66C2}">
      <dgm:prSet/>
      <dgm:spPr/>
      <dgm:t>
        <a:bodyPr/>
        <a:lstStyle/>
        <a:p>
          <a:endParaRPr lang="en-US"/>
        </a:p>
      </dgm:t>
    </dgm:pt>
    <dgm:pt modelId="{F59E264F-C47F-42D7-8858-224BE9615F56}" type="sibTrans" cxnId="{81E5FFBD-F50A-48A5-9194-5794965E66C2}">
      <dgm:prSet/>
      <dgm:spPr/>
      <dgm:t>
        <a:bodyPr/>
        <a:lstStyle/>
        <a:p>
          <a:endParaRPr lang="en-US"/>
        </a:p>
      </dgm:t>
    </dgm:pt>
    <dgm:pt modelId="{F06AD7A9-9D06-4CB0-A4A5-9C63D9F030F0}">
      <dgm:prSet/>
      <dgm:spPr/>
      <dgm:t>
        <a:bodyPr/>
        <a:lstStyle/>
        <a:p>
          <a:pPr rtl="0"/>
          <a:r>
            <a:rPr lang="hr-HR" smtClean="0"/>
            <a:t>županijski koordinatori/zamjenici koordinatora;</a:t>
          </a:r>
          <a:endParaRPr lang="hr-HR"/>
        </a:p>
      </dgm:t>
    </dgm:pt>
    <dgm:pt modelId="{8C687511-14CD-4511-8352-69D99EB410F8}" type="parTrans" cxnId="{F50478B0-98EF-4A58-974F-24F9083F7A4C}">
      <dgm:prSet/>
      <dgm:spPr/>
      <dgm:t>
        <a:bodyPr/>
        <a:lstStyle/>
        <a:p>
          <a:endParaRPr lang="en-US"/>
        </a:p>
      </dgm:t>
    </dgm:pt>
    <dgm:pt modelId="{758CD4F3-643E-4452-B2A0-C613564AE37E}" type="sibTrans" cxnId="{F50478B0-98EF-4A58-974F-24F9083F7A4C}">
      <dgm:prSet/>
      <dgm:spPr/>
      <dgm:t>
        <a:bodyPr/>
        <a:lstStyle/>
        <a:p>
          <a:endParaRPr lang="en-US"/>
        </a:p>
      </dgm:t>
    </dgm:pt>
    <dgm:pt modelId="{675168A0-0CAC-4DED-951C-CF5AC8DBCEF8}">
      <dgm:prSet/>
      <dgm:spPr/>
      <dgm:t>
        <a:bodyPr/>
        <a:lstStyle/>
        <a:p>
          <a:pPr rtl="0"/>
          <a:r>
            <a:rPr lang="hr-HR" smtClean="0"/>
            <a:t>obrazac o prijavi nasilja među djecom i mladima, adresar; </a:t>
          </a:r>
          <a:endParaRPr lang="hr-HR"/>
        </a:p>
      </dgm:t>
    </dgm:pt>
    <dgm:pt modelId="{CB95AFC0-4A33-441F-9E63-106337F91D43}" type="parTrans" cxnId="{D5D03986-DCD7-41CA-8C51-F776D9B43E28}">
      <dgm:prSet/>
      <dgm:spPr/>
      <dgm:t>
        <a:bodyPr/>
        <a:lstStyle/>
        <a:p>
          <a:endParaRPr lang="en-US"/>
        </a:p>
      </dgm:t>
    </dgm:pt>
    <dgm:pt modelId="{20AF857E-0F01-4D9E-A26F-CB2A32EE1DB5}" type="sibTrans" cxnId="{D5D03986-DCD7-41CA-8C51-F776D9B43E28}">
      <dgm:prSet/>
      <dgm:spPr/>
      <dgm:t>
        <a:bodyPr/>
        <a:lstStyle/>
        <a:p>
          <a:endParaRPr lang="en-US"/>
        </a:p>
      </dgm:t>
    </dgm:pt>
    <dgm:pt modelId="{6E96CB6D-E233-45A2-85C4-083502ACFB86}">
      <dgm:prSet/>
      <dgm:spPr/>
      <dgm:t>
        <a:bodyPr/>
        <a:lstStyle/>
        <a:p>
          <a:pPr rtl="0"/>
          <a:r>
            <a:rPr lang="hr-HR" smtClean="0"/>
            <a:t>održan instruktivno-usmjerivački sastanak svih županijskih koordinatora i zamjenika koordinatora iz redova policije;</a:t>
          </a:r>
          <a:endParaRPr lang="hr-HR"/>
        </a:p>
      </dgm:t>
    </dgm:pt>
    <dgm:pt modelId="{5D57001F-F4B8-4523-90BD-6C7BEF501804}" type="parTrans" cxnId="{1C80BA49-384F-48C4-A6E3-D153B552E71B}">
      <dgm:prSet/>
      <dgm:spPr/>
      <dgm:t>
        <a:bodyPr/>
        <a:lstStyle/>
        <a:p>
          <a:endParaRPr lang="en-US"/>
        </a:p>
      </dgm:t>
    </dgm:pt>
    <dgm:pt modelId="{7A6E7424-25CB-45FD-A844-BACB61E7EAB5}" type="sibTrans" cxnId="{1C80BA49-384F-48C4-A6E3-D153B552E71B}">
      <dgm:prSet/>
      <dgm:spPr/>
      <dgm:t>
        <a:bodyPr/>
        <a:lstStyle/>
        <a:p>
          <a:endParaRPr lang="en-US"/>
        </a:p>
      </dgm:t>
    </dgm:pt>
    <dgm:pt modelId="{EF676F74-AB4E-47B9-BDFA-4C4AF0878F4F}">
      <dgm:prSet/>
      <dgm:spPr/>
      <dgm:t>
        <a:bodyPr/>
        <a:lstStyle/>
        <a:p>
          <a:pPr rtl="0"/>
          <a:r>
            <a:rPr lang="hr-HR" smtClean="0"/>
            <a:t>ustrojena nova evidencija „Nasilje među djecom i mladima“ i „Štetna i rizična događanja u zonama odgojno-obrazovnih ustanova” u IS MUP-a RH - od XII./2024.;</a:t>
          </a:r>
          <a:endParaRPr lang="hr-HR"/>
        </a:p>
      </dgm:t>
    </dgm:pt>
    <dgm:pt modelId="{05BEA133-3856-4DD8-840F-286BD7ACF1E1}" type="parTrans" cxnId="{37F579DC-8B04-4348-8DDA-E2821C384AB8}">
      <dgm:prSet/>
      <dgm:spPr/>
      <dgm:t>
        <a:bodyPr/>
        <a:lstStyle/>
        <a:p>
          <a:endParaRPr lang="en-US"/>
        </a:p>
      </dgm:t>
    </dgm:pt>
    <dgm:pt modelId="{D90F4908-D4BE-4A51-9DB7-289F0AF0B401}" type="sibTrans" cxnId="{37F579DC-8B04-4348-8DDA-E2821C384AB8}">
      <dgm:prSet/>
      <dgm:spPr/>
      <dgm:t>
        <a:bodyPr/>
        <a:lstStyle/>
        <a:p>
          <a:endParaRPr lang="en-US"/>
        </a:p>
      </dgm:t>
    </dgm:pt>
    <dgm:pt modelId="{07DB1369-F265-450F-9A59-E6EF1D403C5C}">
      <dgm:prSet/>
      <dgm:spPr/>
      <dgm:t>
        <a:bodyPr/>
        <a:lstStyle/>
        <a:p>
          <a:pPr rtl="0"/>
          <a:r>
            <a:rPr lang="hr-HR" b="1" smtClean="0"/>
            <a:t>svakodnevna analiza i kontakt s PU / PP;</a:t>
          </a:r>
          <a:endParaRPr lang="hr-HR"/>
        </a:p>
      </dgm:t>
    </dgm:pt>
    <dgm:pt modelId="{909E7406-5F9F-4821-ACAA-F43CEF944C05}" type="parTrans" cxnId="{2B26C80F-AC32-4F90-BFC1-F80F263DA4E1}">
      <dgm:prSet/>
      <dgm:spPr/>
      <dgm:t>
        <a:bodyPr/>
        <a:lstStyle/>
        <a:p>
          <a:endParaRPr lang="en-US"/>
        </a:p>
      </dgm:t>
    </dgm:pt>
    <dgm:pt modelId="{37ADA415-9CDD-43F0-BF52-9E23979408BD}" type="sibTrans" cxnId="{2B26C80F-AC32-4F90-BFC1-F80F263DA4E1}">
      <dgm:prSet/>
      <dgm:spPr/>
      <dgm:t>
        <a:bodyPr/>
        <a:lstStyle/>
        <a:p>
          <a:endParaRPr lang="en-US"/>
        </a:p>
      </dgm:t>
    </dgm:pt>
    <dgm:pt modelId="{9E23D8FB-3FA5-49EE-AD2D-CEBAD735EC50}">
      <dgm:prSet/>
      <dgm:spPr/>
      <dgm:t>
        <a:bodyPr/>
        <a:lstStyle/>
        <a:p>
          <a:pPr rtl="0"/>
          <a:r>
            <a:rPr lang="hr-HR" b="1" smtClean="0"/>
            <a:t>provedba preventivnih aktivnosti.</a:t>
          </a:r>
          <a:endParaRPr lang="hr-HR"/>
        </a:p>
      </dgm:t>
    </dgm:pt>
    <dgm:pt modelId="{7A97EF92-FE72-4C27-A44B-6ACB5572AFFD}" type="parTrans" cxnId="{51F61C4B-E282-486E-9CDD-A3DF29C7966F}">
      <dgm:prSet/>
      <dgm:spPr/>
      <dgm:t>
        <a:bodyPr/>
        <a:lstStyle/>
        <a:p>
          <a:endParaRPr lang="en-US"/>
        </a:p>
      </dgm:t>
    </dgm:pt>
    <dgm:pt modelId="{84B67070-E585-47DE-BCF8-F3125938FDD8}" type="sibTrans" cxnId="{51F61C4B-E282-486E-9CDD-A3DF29C7966F}">
      <dgm:prSet/>
      <dgm:spPr/>
      <dgm:t>
        <a:bodyPr/>
        <a:lstStyle/>
        <a:p>
          <a:endParaRPr lang="en-US"/>
        </a:p>
      </dgm:t>
    </dgm:pt>
    <dgm:pt modelId="{F1FA60B9-EA3D-4361-A33C-9E0F651FB5DA}" type="pres">
      <dgm:prSet presAssocID="{4A07A47D-A8A7-4E62-97B6-85A8FA7551B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3A6525B-F7C4-45EC-B9C1-36943D53DBAD}" type="pres">
      <dgm:prSet presAssocID="{1A0B8D3D-CAB5-4462-8225-AC9EF122292B}" presName="node" presStyleLbl="node1" presStyleIdx="0" presStyleCnt="1" custScaleX="10009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D5D03986-DCD7-41CA-8C51-F776D9B43E28}" srcId="{1A0B8D3D-CAB5-4462-8225-AC9EF122292B}" destId="{675168A0-0CAC-4DED-951C-CF5AC8DBCEF8}" srcOrd="1" destOrd="0" parTransId="{CB95AFC0-4A33-441F-9E63-106337F91D43}" sibTransId="{20AF857E-0F01-4D9E-A26F-CB2A32EE1DB5}"/>
    <dgm:cxn modelId="{1C80BA49-384F-48C4-A6E3-D153B552E71B}" srcId="{1A0B8D3D-CAB5-4462-8225-AC9EF122292B}" destId="{6E96CB6D-E233-45A2-85C4-083502ACFB86}" srcOrd="2" destOrd="0" parTransId="{5D57001F-F4B8-4523-90BD-6C7BEF501804}" sibTransId="{7A6E7424-25CB-45FD-A844-BACB61E7EAB5}"/>
    <dgm:cxn modelId="{5225BB8F-CDC4-4C85-85BE-9EBA8EDF8411}" type="presOf" srcId="{9E23D8FB-3FA5-49EE-AD2D-CEBAD735EC50}" destId="{A3A6525B-F7C4-45EC-B9C1-36943D53DBAD}" srcOrd="0" destOrd="6" presId="urn:microsoft.com/office/officeart/2005/8/layout/process1"/>
    <dgm:cxn modelId="{D75D6784-D436-4B1E-A7DC-5603DB3C6C8A}" type="presOf" srcId="{675168A0-0CAC-4DED-951C-CF5AC8DBCEF8}" destId="{A3A6525B-F7C4-45EC-B9C1-36943D53DBAD}" srcOrd="0" destOrd="2" presId="urn:microsoft.com/office/officeart/2005/8/layout/process1"/>
    <dgm:cxn modelId="{E4E4E22A-BD8C-4CB6-8FA4-8B72470C69B3}" type="presOf" srcId="{4A07A47D-A8A7-4E62-97B6-85A8FA7551BE}" destId="{F1FA60B9-EA3D-4361-A33C-9E0F651FB5DA}" srcOrd="0" destOrd="0" presId="urn:microsoft.com/office/officeart/2005/8/layout/process1"/>
    <dgm:cxn modelId="{2B26C80F-AC32-4F90-BFC1-F80F263DA4E1}" srcId="{1A0B8D3D-CAB5-4462-8225-AC9EF122292B}" destId="{07DB1369-F265-450F-9A59-E6EF1D403C5C}" srcOrd="4" destOrd="0" parTransId="{909E7406-5F9F-4821-ACAA-F43CEF944C05}" sibTransId="{37ADA415-9CDD-43F0-BF52-9E23979408BD}"/>
    <dgm:cxn modelId="{25DE016D-564B-4E83-AEC2-C4613A863970}" type="presOf" srcId="{1A0B8D3D-CAB5-4462-8225-AC9EF122292B}" destId="{A3A6525B-F7C4-45EC-B9C1-36943D53DBAD}" srcOrd="0" destOrd="0" presId="urn:microsoft.com/office/officeart/2005/8/layout/process1"/>
    <dgm:cxn modelId="{93BB56FF-4C7F-4F8B-B7C5-30027428EE50}" type="presOf" srcId="{EF676F74-AB4E-47B9-BDFA-4C4AF0878F4F}" destId="{A3A6525B-F7C4-45EC-B9C1-36943D53DBAD}" srcOrd="0" destOrd="4" presId="urn:microsoft.com/office/officeart/2005/8/layout/process1"/>
    <dgm:cxn modelId="{49247B9C-3C79-4AAF-B928-0A2C98539753}" type="presOf" srcId="{F06AD7A9-9D06-4CB0-A4A5-9C63D9F030F0}" destId="{A3A6525B-F7C4-45EC-B9C1-36943D53DBAD}" srcOrd="0" destOrd="1" presId="urn:microsoft.com/office/officeart/2005/8/layout/process1"/>
    <dgm:cxn modelId="{51F61C4B-E282-486E-9CDD-A3DF29C7966F}" srcId="{1A0B8D3D-CAB5-4462-8225-AC9EF122292B}" destId="{9E23D8FB-3FA5-49EE-AD2D-CEBAD735EC50}" srcOrd="5" destOrd="0" parTransId="{7A97EF92-FE72-4C27-A44B-6ACB5572AFFD}" sibTransId="{84B67070-E585-47DE-BCF8-F3125938FDD8}"/>
    <dgm:cxn modelId="{F50478B0-98EF-4A58-974F-24F9083F7A4C}" srcId="{1A0B8D3D-CAB5-4462-8225-AC9EF122292B}" destId="{F06AD7A9-9D06-4CB0-A4A5-9C63D9F030F0}" srcOrd="0" destOrd="0" parTransId="{8C687511-14CD-4511-8352-69D99EB410F8}" sibTransId="{758CD4F3-643E-4452-B2A0-C613564AE37E}"/>
    <dgm:cxn modelId="{E2EF2BF1-D511-4C4F-AB18-393EED080E93}" type="presOf" srcId="{6E96CB6D-E233-45A2-85C4-083502ACFB86}" destId="{A3A6525B-F7C4-45EC-B9C1-36943D53DBAD}" srcOrd="0" destOrd="3" presId="urn:microsoft.com/office/officeart/2005/8/layout/process1"/>
    <dgm:cxn modelId="{37F579DC-8B04-4348-8DDA-E2821C384AB8}" srcId="{1A0B8D3D-CAB5-4462-8225-AC9EF122292B}" destId="{EF676F74-AB4E-47B9-BDFA-4C4AF0878F4F}" srcOrd="3" destOrd="0" parTransId="{05BEA133-3856-4DD8-840F-286BD7ACF1E1}" sibTransId="{D90F4908-D4BE-4A51-9DB7-289F0AF0B401}"/>
    <dgm:cxn modelId="{81E5FFBD-F50A-48A5-9194-5794965E66C2}" srcId="{4A07A47D-A8A7-4E62-97B6-85A8FA7551BE}" destId="{1A0B8D3D-CAB5-4462-8225-AC9EF122292B}" srcOrd="0" destOrd="0" parTransId="{423DD063-31AF-4B22-835A-C894484160E8}" sibTransId="{F59E264F-C47F-42D7-8858-224BE9615F56}"/>
    <dgm:cxn modelId="{C585A1EE-9D2D-4AF8-AC2F-7D4540A96716}" type="presOf" srcId="{07DB1369-F265-450F-9A59-E6EF1D403C5C}" destId="{A3A6525B-F7C4-45EC-B9C1-36943D53DBAD}" srcOrd="0" destOrd="5" presId="urn:microsoft.com/office/officeart/2005/8/layout/process1"/>
    <dgm:cxn modelId="{4C70A5FB-CE5F-45BF-9A66-59AC83C94E10}" type="presParOf" srcId="{F1FA60B9-EA3D-4361-A33C-9E0F651FB5DA}" destId="{A3A6525B-F7C4-45EC-B9C1-36943D53DBAD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5317F8B-2341-4B16-BF18-382F62EB30D2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en-US"/>
        </a:p>
      </dgm:t>
    </dgm:pt>
    <dgm:pt modelId="{A902B07B-4194-4481-8887-41B16DA4B4F1}">
      <dgm:prSet custT="1"/>
      <dgm:spPr/>
      <dgm:t>
        <a:bodyPr/>
        <a:lstStyle/>
        <a:p>
          <a:pPr rtl="0"/>
          <a:r>
            <a:rPr lang="hr-HR" sz="1800" dirty="0" smtClean="0"/>
            <a:t>nastavak aktivnosti međuresornih timova na lokalnoj razini;</a:t>
          </a:r>
          <a:endParaRPr lang="hr-HR" sz="1800" dirty="0"/>
        </a:p>
      </dgm:t>
    </dgm:pt>
    <dgm:pt modelId="{8F52C79C-B7B6-4603-AB0D-052EF4D6323E}" type="parTrans" cxnId="{4E300035-4A82-49A7-8B35-5326120810E3}">
      <dgm:prSet/>
      <dgm:spPr/>
      <dgm:t>
        <a:bodyPr/>
        <a:lstStyle/>
        <a:p>
          <a:endParaRPr lang="en-US"/>
        </a:p>
      </dgm:t>
    </dgm:pt>
    <dgm:pt modelId="{B3595145-C653-4B18-9D48-EEB8EF02ADE6}" type="sibTrans" cxnId="{4E300035-4A82-49A7-8B35-5326120810E3}">
      <dgm:prSet/>
      <dgm:spPr/>
      <dgm:t>
        <a:bodyPr/>
        <a:lstStyle/>
        <a:p>
          <a:endParaRPr lang="en-US"/>
        </a:p>
      </dgm:t>
    </dgm:pt>
    <dgm:pt modelId="{B9E1BD87-441E-418E-AF98-2A603C38BE3A}">
      <dgm:prSet/>
      <dgm:spPr/>
      <dgm:t>
        <a:bodyPr/>
        <a:lstStyle/>
        <a:p>
          <a:pPr rtl="0"/>
          <a:r>
            <a:rPr lang="hr-HR" dirty="0" smtClean="0"/>
            <a:t>zajednički međuresorni angažman s predstavnicima drugih intervencijskih i nadležnih službi i institucija, u skladu s obvezama i odgovornostima iz Protokola o postupanju u slučaju nasilja među djecom i mladima;</a:t>
          </a:r>
          <a:endParaRPr lang="hr-HR" dirty="0"/>
        </a:p>
      </dgm:t>
    </dgm:pt>
    <dgm:pt modelId="{370A026F-341D-4A11-9981-FC4A8FA126A5}" type="parTrans" cxnId="{22CAAB9B-216B-4585-B3EE-5BCC9D44DEF6}">
      <dgm:prSet/>
      <dgm:spPr/>
      <dgm:t>
        <a:bodyPr/>
        <a:lstStyle/>
        <a:p>
          <a:endParaRPr lang="en-US"/>
        </a:p>
      </dgm:t>
    </dgm:pt>
    <dgm:pt modelId="{8E947DC8-5D34-4C23-AF94-59FD0CDB0490}" type="sibTrans" cxnId="{22CAAB9B-216B-4585-B3EE-5BCC9D44DEF6}">
      <dgm:prSet/>
      <dgm:spPr/>
      <dgm:t>
        <a:bodyPr/>
        <a:lstStyle/>
        <a:p>
          <a:endParaRPr lang="en-US"/>
        </a:p>
      </dgm:t>
    </dgm:pt>
    <dgm:pt modelId="{9231E02A-67A7-4FDE-ADAF-A781F6499652}">
      <dgm:prSet/>
      <dgm:spPr/>
      <dgm:t>
        <a:bodyPr/>
        <a:lstStyle/>
        <a:p>
          <a:pPr rtl="0"/>
          <a:r>
            <a:rPr lang="hr-HR" dirty="0" smtClean="0"/>
            <a:t>usmjerena aktivnost policijskih službenika u zonama odgojno-obrazovnih ustanova;</a:t>
          </a:r>
          <a:endParaRPr lang="hr-HR" dirty="0"/>
        </a:p>
      </dgm:t>
    </dgm:pt>
    <dgm:pt modelId="{E407C30B-95C3-4427-B26F-02894AA3CCD9}" type="parTrans" cxnId="{6CAB5CB2-0FAA-4E96-A43F-CD15720C8D83}">
      <dgm:prSet/>
      <dgm:spPr/>
      <dgm:t>
        <a:bodyPr/>
        <a:lstStyle/>
        <a:p>
          <a:endParaRPr lang="en-US"/>
        </a:p>
      </dgm:t>
    </dgm:pt>
    <dgm:pt modelId="{484056D2-087B-4348-9F3F-FF7CA77B2DE0}" type="sibTrans" cxnId="{6CAB5CB2-0FAA-4E96-A43F-CD15720C8D83}">
      <dgm:prSet/>
      <dgm:spPr/>
      <dgm:t>
        <a:bodyPr/>
        <a:lstStyle/>
        <a:p>
          <a:endParaRPr lang="en-US"/>
        </a:p>
      </dgm:t>
    </dgm:pt>
    <dgm:pt modelId="{B29B109D-329E-4AC9-A6E7-930DFE0D6F51}">
      <dgm:prSet/>
      <dgm:spPr/>
      <dgm:t>
        <a:bodyPr/>
        <a:lstStyle/>
        <a:p>
          <a:pPr rtl="0"/>
          <a:r>
            <a:rPr lang="hr-HR" smtClean="0"/>
            <a:t>osobna uključenost rukovoditelja policijskih postaja (koordinacija i nadzor s razine policijskih uprava – zamjenici načelnika PU);</a:t>
          </a:r>
          <a:endParaRPr lang="hr-HR"/>
        </a:p>
      </dgm:t>
    </dgm:pt>
    <dgm:pt modelId="{FF77E3A7-272E-4960-AC34-71376C4AE498}" type="parTrans" cxnId="{C5D245EE-0188-46C6-9DAB-BBBB2CEE4E8C}">
      <dgm:prSet/>
      <dgm:spPr/>
      <dgm:t>
        <a:bodyPr/>
        <a:lstStyle/>
        <a:p>
          <a:endParaRPr lang="en-US"/>
        </a:p>
      </dgm:t>
    </dgm:pt>
    <dgm:pt modelId="{F3DD83C8-3573-4025-8177-5BCAD37C8D3A}" type="sibTrans" cxnId="{C5D245EE-0188-46C6-9DAB-BBBB2CEE4E8C}">
      <dgm:prSet/>
      <dgm:spPr/>
      <dgm:t>
        <a:bodyPr/>
        <a:lstStyle/>
        <a:p>
          <a:endParaRPr lang="en-US"/>
        </a:p>
      </dgm:t>
    </dgm:pt>
    <dgm:pt modelId="{E01685BC-E60F-4267-9762-D5688CD42868}">
      <dgm:prSet/>
      <dgm:spPr/>
      <dgm:t>
        <a:bodyPr/>
        <a:lstStyle/>
        <a:p>
          <a:pPr rtl="0"/>
          <a:r>
            <a:rPr lang="hr-HR" smtClean="0"/>
            <a:t>preventivne aktivnosti i programi (učenici, nastavno osoblje, roditelji…);</a:t>
          </a:r>
          <a:endParaRPr lang="hr-HR"/>
        </a:p>
      </dgm:t>
    </dgm:pt>
    <dgm:pt modelId="{BE9D4905-6472-4A65-8F74-A13A3AAF6301}" type="parTrans" cxnId="{5A38A877-D3D2-4B28-A0F7-8568A0DE2129}">
      <dgm:prSet/>
      <dgm:spPr/>
      <dgm:t>
        <a:bodyPr/>
        <a:lstStyle/>
        <a:p>
          <a:endParaRPr lang="en-US"/>
        </a:p>
      </dgm:t>
    </dgm:pt>
    <dgm:pt modelId="{A05947AB-8E4E-411A-84F7-83CFC398DB1F}" type="sibTrans" cxnId="{5A38A877-D3D2-4B28-A0F7-8568A0DE2129}">
      <dgm:prSet/>
      <dgm:spPr/>
      <dgm:t>
        <a:bodyPr/>
        <a:lstStyle/>
        <a:p>
          <a:endParaRPr lang="en-US"/>
        </a:p>
      </dgm:t>
    </dgm:pt>
    <dgm:pt modelId="{10959C42-3C13-4A95-93CB-292A134A27A1}">
      <dgm:prSet/>
      <dgm:spPr/>
      <dgm:t>
        <a:bodyPr/>
        <a:lstStyle/>
        <a:p>
          <a:pPr rtl="0"/>
          <a:r>
            <a:rPr lang="hr-HR" smtClean="0"/>
            <a:t>operativni djelatnici za sigurnost i civilnu zaštitu u školskim ustanovama uz ravnatelja i stručni tim;</a:t>
          </a:r>
          <a:endParaRPr lang="hr-HR"/>
        </a:p>
      </dgm:t>
    </dgm:pt>
    <dgm:pt modelId="{D2D1B4FE-775B-4817-9C4C-5681D4B3BEBF}" type="parTrans" cxnId="{38C09BB5-12C0-4E1F-A193-CCA41194773F}">
      <dgm:prSet/>
      <dgm:spPr/>
      <dgm:t>
        <a:bodyPr/>
        <a:lstStyle/>
        <a:p>
          <a:endParaRPr lang="en-US"/>
        </a:p>
      </dgm:t>
    </dgm:pt>
    <dgm:pt modelId="{20C8873F-A053-46B8-A2C5-C5134E63A0AB}" type="sibTrans" cxnId="{38C09BB5-12C0-4E1F-A193-CCA41194773F}">
      <dgm:prSet/>
      <dgm:spPr/>
      <dgm:t>
        <a:bodyPr/>
        <a:lstStyle/>
        <a:p>
          <a:endParaRPr lang="en-US"/>
        </a:p>
      </dgm:t>
    </dgm:pt>
    <dgm:pt modelId="{D767ABFF-F2E9-4FF8-9339-48060AE8B1A1}">
      <dgm:prSet/>
      <dgm:spPr/>
      <dgm:t>
        <a:bodyPr/>
        <a:lstStyle/>
        <a:p>
          <a:pPr rtl="0"/>
          <a:r>
            <a:rPr lang="hr-HR" dirty="0" smtClean="0"/>
            <a:t>daljnje praćenje i ažuriranje procjena postojećeg stanja, analize rizika i planova sigurnosti školskih ustanova; itd.</a:t>
          </a:r>
          <a:endParaRPr lang="hr-HR" dirty="0"/>
        </a:p>
      </dgm:t>
    </dgm:pt>
    <dgm:pt modelId="{D102E3D2-1F7C-4A40-A01A-0AB8FB25AF75}" type="parTrans" cxnId="{F42431C7-82A5-4093-8B06-D3654CFF41FD}">
      <dgm:prSet/>
      <dgm:spPr/>
      <dgm:t>
        <a:bodyPr/>
        <a:lstStyle/>
        <a:p>
          <a:endParaRPr lang="en-US"/>
        </a:p>
      </dgm:t>
    </dgm:pt>
    <dgm:pt modelId="{111C864B-49AB-43EE-A273-7F97F464B292}" type="sibTrans" cxnId="{F42431C7-82A5-4093-8B06-D3654CFF41FD}">
      <dgm:prSet/>
      <dgm:spPr/>
      <dgm:t>
        <a:bodyPr/>
        <a:lstStyle/>
        <a:p>
          <a:endParaRPr lang="en-US"/>
        </a:p>
      </dgm:t>
    </dgm:pt>
    <dgm:pt modelId="{BAC42BA2-68E9-427E-BF22-B5F3F09CF258}" type="pres">
      <dgm:prSet presAssocID="{F5317F8B-2341-4B16-BF18-382F62EB30D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651B586E-697A-467E-87BA-3CCB7B4830BE}" type="pres">
      <dgm:prSet presAssocID="{A902B07B-4194-4481-8887-41B16DA4B4F1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C01A3AE-311E-4A98-A0C3-406697D1CDF5}" type="pres">
      <dgm:prSet presAssocID="{B3595145-C653-4B18-9D48-EEB8EF02ADE6}" presName="spacer" presStyleCnt="0"/>
      <dgm:spPr/>
    </dgm:pt>
    <dgm:pt modelId="{DA93251D-F7BD-4562-81D9-300DF4E93808}" type="pres">
      <dgm:prSet presAssocID="{B9E1BD87-441E-418E-AF98-2A603C38BE3A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AE48226-BE98-4B68-BE1C-F1FAE778D941}" type="pres">
      <dgm:prSet presAssocID="{8E947DC8-5D34-4C23-AF94-59FD0CDB0490}" presName="spacer" presStyleCnt="0"/>
      <dgm:spPr/>
    </dgm:pt>
    <dgm:pt modelId="{B22A265F-1763-4023-9D19-0E81E2471F01}" type="pres">
      <dgm:prSet presAssocID="{9231E02A-67A7-4FDE-ADAF-A781F6499652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F947478-2A08-4E59-BE90-322431AB2849}" type="pres">
      <dgm:prSet presAssocID="{484056D2-087B-4348-9F3F-FF7CA77B2DE0}" presName="spacer" presStyleCnt="0"/>
      <dgm:spPr/>
    </dgm:pt>
    <dgm:pt modelId="{2FE7B4C4-9AAA-435E-8871-8D67A4D625C0}" type="pres">
      <dgm:prSet presAssocID="{B29B109D-329E-4AC9-A6E7-930DFE0D6F51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6B6A8C5-37DF-4C7F-87B0-2CD927ABB5F6}" type="pres">
      <dgm:prSet presAssocID="{F3DD83C8-3573-4025-8177-5BCAD37C8D3A}" presName="spacer" presStyleCnt="0"/>
      <dgm:spPr/>
    </dgm:pt>
    <dgm:pt modelId="{A128CFF1-5BBB-4B1F-9D00-005A2DECB3FF}" type="pres">
      <dgm:prSet presAssocID="{E01685BC-E60F-4267-9762-D5688CD42868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827AC1F-3A52-4385-95CF-8654F1F071FA}" type="pres">
      <dgm:prSet presAssocID="{A05947AB-8E4E-411A-84F7-83CFC398DB1F}" presName="spacer" presStyleCnt="0"/>
      <dgm:spPr/>
    </dgm:pt>
    <dgm:pt modelId="{42F81797-E8F0-4A5D-8B49-BFF201311936}" type="pres">
      <dgm:prSet presAssocID="{10959C42-3C13-4A95-93CB-292A134A27A1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BCF09C6-2AFF-4F78-A372-907E5595889C}" type="pres">
      <dgm:prSet presAssocID="{20C8873F-A053-46B8-A2C5-C5134E63A0AB}" presName="spacer" presStyleCnt="0"/>
      <dgm:spPr/>
    </dgm:pt>
    <dgm:pt modelId="{84D3F469-4362-4CFD-9168-E51B51E0A14B}" type="pres">
      <dgm:prSet presAssocID="{D767ABFF-F2E9-4FF8-9339-48060AE8B1A1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D436BB05-24C2-490B-956C-C176D0190A0C}" type="presOf" srcId="{A902B07B-4194-4481-8887-41B16DA4B4F1}" destId="{651B586E-697A-467E-87BA-3CCB7B4830BE}" srcOrd="0" destOrd="0" presId="urn:microsoft.com/office/officeart/2005/8/layout/vList2"/>
    <dgm:cxn modelId="{22CAAB9B-216B-4585-B3EE-5BCC9D44DEF6}" srcId="{F5317F8B-2341-4B16-BF18-382F62EB30D2}" destId="{B9E1BD87-441E-418E-AF98-2A603C38BE3A}" srcOrd="1" destOrd="0" parTransId="{370A026F-341D-4A11-9981-FC4A8FA126A5}" sibTransId="{8E947DC8-5D34-4C23-AF94-59FD0CDB0490}"/>
    <dgm:cxn modelId="{4E300035-4A82-49A7-8B35-5326120810E3}" srcId="{F5317F8B-2341-4B16-BF18-382F62EB30D2}" destId="{A902B07B-4194-4481-8887-41B16DA4B4F1}" srcOrd="0" destOrd="0" parTransId="{8F52C79C-B7B6-4603-AB0D-052EF4D6323E}" sibTransId="{B3595145-C653-4B18-9D48-EEB8EF02ADE6}"/>
    <dgm:cxn modelId="{C5D245EE-0188-46C6-9DAB-BBBB2CEE4E8C}" srcId="{F5317F8B-2341-4B16-BF18-382F62EB30D2}" destId="{B29B109D-329E-4AC9-A6E7-930DFE0D6F51}" srcOrd="3" destOrd="0" parTransId="{FF77E3A7-272E-4960-AC34-71376C4AE498}" sibTransId="{F3DD83C8-3573-4025-8177-5BCAD37C8D3A}"/>
    <dgm:cxn modelId="{3198CEA5-763D-47E7-869B-CF159A6E434B}" type="presOf" srcId="{D767ABFF-F2E9-4FF8-9339-48060AE8B1A1}" destId="{84D3F469-4362-4CFD-9168-E51B51E0A14B}" srcOrd="0" destOrd="0" presId="urn:microsoft.com/office/officeart/2005/8/layout/vList2"/>
    <dgm:cxn modelId="{F42431C7-82A5-4093-8B06-D3654CFF41FD}" srcId="{F5317F8B-2341-4B16-BF18-382F62EB30D2}" destId="{D767ABFF-F2E9-4FF8-9339-48060AE8B1A1}" srcOrd="6" destOrd="0" parTransId="{D102E3D2-1F7C-4A40-A01A-0AB8FB25AF75}" sibTransId="{111C864B-49AB-43EE-A273-7F97F464B292}"/>
    <dgm:cxn modelId="{2BB58347-7B80-41B7-8470-0EE1C309DDDF}" type="presOf" srcId="{10959C42-3C13-4A95-93CB-292A134A27A1}" destId="{42F81797-E8F0-4A5D-8B49-BFF201311936}" srcOrd="0" destOrd="0" presId="urn:microsoft.com/office/officeart/2005/8/layout/vList2"/>
    <dgm:cxn modelId="{5A38A877-D3D2-4B28-A0F7-8568A0DE2129}" srcId="{F5317F8B-2341-4B16-BF18-382F62EB30D2}" destId="{E01685BC-E60F-4267-9762-D5688CD42868}" srcOrd="4" destOrd="0" parTransId="{BE9D4905-6472-4A65-8F74-A13A3AAF6301}" sibTransId="{A05947AB-8E4E-411A-84F7-83CFC398DB1F}"/>
    <dgm:cxn modelId="{38C09BB5-12C0-4E1F-A193-CCA41194773F}" srcId="{F5317F8B-2341-4B16-BF18-382F62EB30D2}" destId="{10959C42-3C13-4A95-93CB-292A134A27A1}" srcOrd="5" destOrd="0" parTransId="{D2D1B4FE-775B-4817-9C4C-5681D4B3BEBF}" sibTransId="{20C8873F-A053-46B8-A2C5-C5134E63A0AB}"/>
    <dgm:cxn modelId="{4EDBDAF8-972E-45D1-9F30-35DFFCCB4292}" type="presOf" srcId="{E01685BC-E60F-4267-9762-D5688CD42868}" destId="{A128CFF1-5BBB-4B1F-9D00-005A2DECB3FF}" srcOrd="0" destOrd="0" presId="urn:microsoft.com/office/officeart/2005/8/layout/vList2"/>
    <dgm:cxn modelId="{95036955-05E3-4E93-9A50-A5DA0DAB4FF3}" type="presOf" srcId="{9231E02A-67A7-4FDE-ADAF-A781F6499652}" destId="{B22A265F-1763-4023-9D19-0E81E2471F01}" srcOrd="0" destOrd="0" presId="urn:microsoft.com/office/officeart/2005/8/layout/vList2"/>
    <dgm:cxn modelId="{6CAB5CB2-0FAA-4E96-A43F-CD15720C8D83}" srcId="{F5317F8B-2341-4B16-BF18-382F62EB30D2}" destId="{9231E02A-67A7-4FDE-ADAF-A781F6499652}" srcOrd="2" destOrd="0" parTransId="{E407C30B-95C3-4427-B26F-02894AA3CCD9}" sibTransId="{484056D2-087B-4348-9F3F-FF7CA77B2DE0}"/>
    <dgm:cxn modelId="{3041F8E5-4CCF-4487-A322-9B67DA32AA79}" type="presOf" srcId="{F5317F8B-2341-4B16-BF18-382F62EB30D2}" destId="{BAC42BA2-68E9-427E-BF22-B5F3F09CF258}" srcOrd="0" destOrd="0" presId="urn:microsoft.com/office/officeart/2005/8/layout/vList2"/>
    <dgm:cxn modelId="{067C33FE-BA4C-4C18-90C4-BB3D3A56B56D}" type="presOf" srcId="{B9E1BD87-441E-418E-AF98-2A603C38BE3A}" destId="{DA93251D-F7BD-4562-81D9-300DF4E93808}" srcOrd="0" destOrd="0" presId="urn:microsoft.com/office/officeart/2005/8/layout/vList2"/>
    <dgm:cxn modelId="{2C4A008C-CD8E-4335-A976-F4AC30DD0B3F}" type="presOf" srcId="{B29B109D-329E-4AC9-A6E7-930DFE0D6F51}" destId="{2FE7B4C4-9AAA-435E-8871-8D67A4D625C0}" srcOrd="0" destOrd="0" presId="urn:microsoft.com/office/officeart/2005/8/layout/vList2"/>
    <dgm:cxn modelId="{143C0462-28ED-4C4B-8908-A5ADD630771E}" type="presParOf" srcId="{BAC42BA2-68E9-427E-BF22-B5F3F09CF258}" destId="{651B586E-697A-467E-87BA-3CCB7B4830BE}" srcOrd="0" destOrd="0" presId="urn:microsoft.com/office/officeart/2005/8/layout/vList2"/>
    <dgm:cxn modelId="{0D0E9878-9808-4AB6-97E8-9145CD8CE012}" type="presParOf" srcId="{BAC42BA2-68E9-427E-BF22-B5F3F09CF258}" destId="{3C01A3AE-311E-4A98-A0C3-406697D1CDF5}" srcOrd="1" destOrd="0" presId="urn:microsoft.com/office/officeart/2005/8/layout/vList2"/>
    <dgm:cxn modelId="{C83428DE-DD6E-44AB-94E6-1E0653572B5A}" type="presParOf" srcId="{BAC42BA2-68E9-427E-BF22-B5F3F09CF258}" destId="{DA93251D-F7BD-4562-81D9-300DF4E93808}" srcOrd="2" destOrd="0" presId="urn:microsoft.com/office/officeart/2005/8/layout/vList2"/>
    <dgm:cxn modelId="{9F9B3AF6-F052-41D4-9F80-E8E480FBAD50}" type="presParOf" srcId="{BAC42BA2-68E9-427E-BF22-B5F3F09CF258}" destId="{5AE48226-BE98-4B68-BE1C-F1FAE778D941}" srcOrd="3" destOrd="0" presId="urn:microsoft.com/office/officeart/2005/8/layout/vList2"/>
    <dgm:cxn modelId="{5EB482A3-8BCC-4E8E-BF25-A502A3573F2F}" type="presParOf" srcId="{BAC42BA2-68E9-427E-BF22-B5F3F09CF258}" destId="{B22A265F-1763-4023-9D19-0E81E2471F01}" srcOrd="4" destOrd="0" presId="urn:microsoft.com/office/officeart/2005/8/layout/vList2"/>
    <dgm:cxn modelId="{91F2C2E4-13E1-433D-982C-55D197B13A5E}" type="presParOf" srcId="{BAC42BA2-68E9-427E-BF22-B5F3F09CF258}" destId="{6F947478-2A08-4E59-BE90-322431AB2849}" srcOrd="5" destOrd="0" presId="urn:microsoft.com/office/officeart/2005/8/layout/vList2"/>
    <dgm:cxn modelId="{87AC06F6-B593-44B4-986E-E7146DE0ADCF}" type="presParOf" srcId="{BAC42BA2-68E9-427E-BF22-B5F3F09CF258}" destId="{2FE7B4C4-9AAA-435E-8871-8D67A4D625C0}" srcOrd="6" destOrd="0" presId="urn:microsoft.com/office/officeart/2005/8/layout/vList2"/>
    <dgm:cxn modelId="{43DF1A19-7981-4985-A496-C809AA4062DB}" type="presParOf" srcId="{BAC42BA2-68E9-427E-BF22-B5F3F09CF258}" destId="{B6B6A8C5-37DF-4C7F-87B0-2CD927ABB5F6}" srcOrd="7" destOrd="0" presId="urn:microsoft.com/office/officeart/2005/8/layout/vList2"/>
    <dgm:cxn modelId="{48E6D214-E131-4F3A-B9AF-C396EBA762AF}" type="presParOf" srcId="{BAC42BA2-68E9-427E-BF22-B5F3F09CF258}" destId="{A128CFF1-5BBB-4B1F-9D00-005A2DECB3FF}" srcOrd="8" destOrd="0" presId="urn:microsoft.com/office/officeart/2005/8/layout/vList2"/>
    <dgm:cxn modelId="{44113114-C3CE-44F7-BB27-7DAEA6D5306A}" type="presParOf" srcId="{BAC42BA2-68E9-427E-BF22-B5F3F09CF258}" destId="{D827AC1F-3A52-4385-95CF-8654F1F071FA}" srcOrd="9" destOrd="0" presId="urn:microsoft.com/office/officeart/2005/8/layout/vList2"/>
    <dgm:cxn modelId="{E0CB8CBE-74DF-4A8A-B2EB-2248E586450B}" type="presParOf" srcId="{BAC42BA2-68E9-427E-BF22-B5F3F09CF258}" destId="{42F81797-E8F0-4A5D-8B49-BFF201311936}" srcOrd="10" destOrd="0" presId="urn:microsoft.com/office/officeart/2005/8/layout/vList2"/>
    <dgm:cxn modelId="{14F697A3-6B7B-4115-A082-73E7B1A188D9}" type="presParOf" srcId="{BAC42BA2-68E9-427E-BF22-B5F3F09CF258}" destId="{9BCF09C6-2AFF-4F78-A372-907E5595889C}" srcOrd="11" destOrd="0" presId="urn:microsoft.com/office/officeart/2005/8/layout/vList2"/>
    <dgm:cxn modelId="{4087497C-C2FB-4F63-81C7-71FAC2989762}" type="presParOf" srcId="{BAC42BA2-68E9-427E-BF22-B5F3F09CF258}" destId="{84D3F469-4362-4CFD-9168-E51B51E0A14B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3DF8C9-5DD3-4E7A-A915-C469AD1508FB}">
      <dsp:nvSpPr>
        <dsp:cNvPr id="0" name=""/>
        <dsp:cNvSpPr/>
      </dsp:nvSpPr>
      <dsp:spPr>
        <a:xfrm>
          <a:off x="887011" y="0"/>
          <a:ext cx="10052792" cy="5089586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D3392B-3695-4EBE-97E7-519EB2CC3A92}">
      <dsp:nvSpPr>
        <dsp:cNvPr id="0" name=""/>
        <dsp:cNvSpPr/>
      </dsp:nvSpPr>
      <dsp:spPr>
        <a:xfrm>
          <a:off x="1010" y="1526875"/>
          <a:ext cx="1619834" cy="20358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zone osnovnih škola - 53%;</a:t>
          </a:r>
          <a:endParaRPr lang="hr-HR" sz="1500" kern="1200" dirty="0"/>
        </a:p>
      </dsp:txBody>
      <dsp:txXfrm>
        <a:off x="80084" y="1605949"/>
        <a:ext cx="1461686" cy="1877686"/>
      </dsp:txXfrm>
    </dsp:sp>
    <dsp:sp modelId="{52D417E7-1433-45C9-826F-033CE4631636}">
      <dsp:nvSpPr>
        <dsp:cNvPr id="0" name=""/>
        <dsp:cNvSpPr/>
      </dsp:nvSpPr>
      <dsp:spPr>
        <a:xfrm>
          <a:off x="1701837" y="1526875"/>
          <a:ext cx="1619834" cy="20358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smtClean="0"/>
            <a:t>zone srednjih škola - 19%;</a:t>
          </a:r>
          <a:endParaRPr lang="hr-HR" sz="1500" kern="1200"/>
        </a:p>
      </dsp:txBody>
      <dsp:txXfrm>
        <a:off x="1780911" y="1605949"/>
        <a:ext cx="1461686" cy="1877686"/>
      </dsp:txXfrm>
    </dsp:sp>
    <dsp:sp modelId="{1E6139B9-060F-4EFC-A290-CF59B1B3A7C6}">
      <dsp:nvSpPr>
        <dsp:cNvPr id="0" name=""/>
        <dsp:cNvSpPr/>
      </dsp:nvSpPr>
      <dsp:spPr>
        <a:xfrm>
          <a:off x="3402663" y="1526875"/>
          <a:ext cx="1619834" cy="20358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smtClean="0"/>
            <a:t>otvoreni prostori javnih mjesta - ulice, trgovi, parkovi, igrališta - 8%;</a:t>
          </a:r>
          <a:endParaRPr lang="hr-HR" sz="1500" kern="1200"/>
        </a:p>
      </dsp:txBody>
      <dsp:txXfrm>
        <a:off x="3481737" y="1605949"/>
        <a:ext cx="1461686" cy="1877686"/>
      </dsp:txXfrm>
    </dsp:sp>
    <dsp:sp modelId="{A0B2A313-1847-4C35-AF5F-F20A69784261}">
      <dsp:nvSpPr>
        <dsp:cNvPr id="0" name=""/>
        <dsp:cNvSpPr/>
      </dsp:nvSpPr>
      <dsp:spPr>
        <a:xfrm>
          <a:off x="5103490" y="1526875"/>
          <a:ext cx="1619834" cy="20358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smtClean="0"/>
            <a:t>domske ustanove za resocijalizaciju djece i mladih  - 7%;</a:t>
          </a:r>
          <a:endParaRPr lang="hr-HR" sz="1500" kern="1200"/>
        </a:p>
      </dsp:txBody>
      <dsp:txXfrm>
        <a:off x="5182564" y="1605949"/>
        <a:ext cx="1461686" cy="1877686"/>
      </dsp:txXfrm>
    </dsp:sp>
    <dsp:sp modelId="{7EBDB337-8CA7-4017-9A00-830595028CFC}">
      <dsp:nvSpPr>
        <dsp:cNvPr id="0" name=""/>
        <dsp:cNvSpPr/>
      </dsp:nvSpPr>
      <dsp:spPr>
        <a:xfrm>
          <a:off x="6804316" y="1526875"/>
          <a:ext cx="1619834" cy="20358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smtClean="0"/>
            <a:t>platforme društvenih mreža i internetskih aplikacija - 5%;</a:t>
          </a:r>
          <a:endParaRPr lang="hr-HR" sz="1500" kern="1200"/>
        </a:p>
      </dsp:txBody>
      <dsp:txXfrm>
        <a:off x="6883390" y="1605949"/>
        <a:ext cx="1461686" cy="1877686"/>
      </dsp:txXfrm>
    </dsp:sp>
    <dsp:sp modelId="{076D5C42-4291-4CFA-86FB-8E883D766BD3}">
      <dsp:nvSpPr>
        <dsp:cNvPr id="0" name=""/>
        <dsp:cNvSpPr/>
      </dsp:nvSpPr>
      <dsp:spPr>
        <a:xfrm>
          <a:off x="8505143" y="1526875"/>
          <a:ext cx="1619834" cy="20358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smtClean="0"/>
            <a:t>mjesta i sredstva javnog i školskog prijevoza - autobusi, autobusna stajališta, kolodvori i dr. - 4%;</a:t>
          </a:r>
          <a:endParaRPr lang="hr-HR" sz="1500" kern="1200"/>
        </a:p>
      </dsp:txBody>
      <dsp:txXfrm>
        <a:off x="8584217" y="1605949"/>
        <a:ext cx="1461686" cy="1877686"/>
      </dsp:txXfrm>
    </dsp:sp>
    <dsp:sp modelId="{4045BC31-EF3C-4329-8EAD-3E1EFC500E84}">
      <dsp:nvSpPr>
        <dsp:cNvPr id="0" name=""/>
        <dsp:cNvSpPr/>
      </dsp:nvSpPr>
      <dsp:spPr>
        <a:xfrm>
          <a:off x="10205969" y="1526875"/>
          <a:ext cx="1619834" cy="20358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smtClean="0"/>
            <a:t>ostalo</a:t>
          </a:r>
          <a:endParaRPr lang="hr-HR" sz="1500" kern="1200"/>
        </a:p>
      </dsp:txBody>
      <dsp:txXfrm>
        <a:off x="10285043" y="1605949"/>
        <a:ext cx="1461686" cy="18776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6F7494-52E4-436E-810F-0BF17ECE42B5}">
      <dsp:nvSpPr>
        <dsp:cNvPr id="0" name=""/>
        <dsp:cNvSpPr/>
      </dsp:nvSpPr>
      <dsp:spPr>
        <a:xfrm>
          <a:off x="2053" y="861732"/>
          <a:ext cx="4379788" cy="262787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smtClean="0"/>
            <a:t>u dosadašnjem razdoblju praćenja dominiraju počinitelji </a:t>
          </a:r>
          <a:r>
            <a:rPr lang="hr-HR" sz="2200" b="1" kern="1200" smtClean="0"/>
            <a:t>muškog spola</a:t>
          </a:r>
          <a:r>
            <a:rPr lang="hr-HR" sz="2200" kern="1200" smtClean="0"/>
            <a:t> </a:t>
          </a:r>
          <a:r>
            <a:rPr lang="hr-HR" sz="2200" b="1" kern="1200" smtClean="0"/>
            <a:t>- 86%;</a:t>
          </a:r>
          <a:endParaRPr lang="hr-HR" sz="2200" kern="1200"/>
        </a:p>
      </dsp:txBody>
      <dsp:txXfrm>
        <a:off x="79021" y="938700"/>
        <a:ext cx="4225852" cy="2473937"/>
      </dsp:txXfrm>
    </dsp:sp>
    <dsp:sp modelId="{0B7583F1-30C9-4580-B1B4-A02F20879C5D}">
      <dsp:nvSpPr>
        <dsp:cNvPr id="0" name=""/>
        <dsp:cNvSpPr/>
      </dsp:nvSpPr>
      <dsp:spPr>
        <a:xfrm>
          <a:off x="4819821" y="1632575"/>
          <a:ext cx="928515" cy="10861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4819821" y="1849812"/>
        <a:ext cx="649961" cy="651713"/>
      </dsp:txXfrm>
    </dsp:sp>
    <dsp:sp modelId="{67FEB10E-33D3-47D8-968E-E1AFC619FB38}">
      <dsp:nvSpPr>
        <dsp:cNvPr id="0" name=""/>
        <dsp:cNvSpPr/>
      </dsp:nvSpPr>
      <dsp:spPr>
        <a:xfrm>
          <a:off x="6133757" y="861732"/>
          <a:ext cx="4379788" cy="262787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smtClean="0"/>
            <a:t>prema dobi počinitelja – najzastupljenije generacije djece rođene:</a:t>
          </a:r>
          <a:r>
            <a:rPr lang="hr-HR" sz="2200" b="1" kern="1200" smtClean="0"/>
            <a:t> 	2011. godine</a:t>
          </a:r>
          <a:r>
            <a:rPr lang="hr-HR" sz="2200" kern="1200" smtClean="0"/>
            <a:t> </a:t>
          </a:r>
          <a:r>
            <a:rPr lang="hr-HR" sz="2200" b="1" kern="1200" smtClean="0"/>
            <a:t>- 17%,</a:t>
          </a:r>
          <a:endParaRPr lang="hr-HR" sz="22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b="1" kern="1200" smtClean="0"/>
            <a:t>2010. godine - 16%,</a:t>
          </a:r>
          <a:endParaRPr lang="hr-HR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b="1" kern="1200" smtClean="0"/>
            <a:t>2012. godine - 13%,</a:t>
          </a:r>
          <a:endParaRPr lang="hr-HR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b="1" kern="1200" smtClean="0"/>
            <a:t>2009. godine - 12%,</a:t>
          </a:r>
          <a:endParaRPr lang="hr-HR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smtClean="0"/>
            <a:t>dok su udjeli ostalih godišta rođenja - manji.</a:t>
          </a:r>
          <a:endParaRPr lang="hr-HR" sz="1700" kern="1200"/>
        </a:p>
      </dsp:txBody>
      <dsp:txXfrm>
        <a:off x="6210725" y="938700"/>
        <a:ext cx="4225852" cy="24739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ACCE20-7F48-4AAB-B3E6-38755F2FFF01}">
      <dsp:nvSpPr>
        <dsp:cNvPr id="0" name=""/>
        <dsp:cNvSpPr/>
      </dsp:nvSpPr>
      <dsp:spPr>
        <a:xfrm>
          <a:off x="0" y="136588"/>
          <a:ext cx="11335109" cy="7820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smtClean="0"/>
            <a:t>grupni fizički</a:t>
          </a:r>
          <a:r>
            <a:rPr lang="hr-HR" sz="1400" kern="1200" smtClean="0"/>
            <a:t> </a:t>
          </a:r>
          <a:r>
            <a:rPr lang="hr-HR" sz="1400" b="1" kern="1200" smtClean="0"/>
            <a:t>napadi </a:t>
          </a:r>
          <a:r>
            <a:rPr lang="hr-HR" sz="1400" kern="1200" smtClean="0"/>
            <a:t>na pojedinca;</a:t>
          </a:r>
          <a:endParaRPr lang="hr-HR" sz="1400" kern="1200"/>
        </a:p>
      </dsp:txBody>
      <dsp:txXfrm>
        <a:off x="38178" y="174766"/>
        <a:ext cx="11258753" cy="705733"/>
      </dsp:txXfrm>
    </dsp:sp>
    <dsp:sp modelId="{7D6DEA42-B96B-4791-B10E-74B44CC285C5}">
      <dsp:nvSpPr>
        <dsp:cNvPr id="0" name=""/>
        <dsp:cNvSpPr/>
      </dsp:nvSpPr>
      <dsp:spPr>
        <a:xfrm>
          <a:off x="0" y="958997"/>
          <a:ext cx="11335109" cy="7820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smtClean="0"/>
            <a:t>prijetnje i korištenja različitih predmeta u napadima</a:t>
          </a:r>
          <a:r>
            <a:rPr lang="hr-HR" sz="1400" kern="1200" smtClean="0"/>
            <a:t> uključujući hladna, zračna i plinska oružja i pirotehnička sredstva;</a:t>
          </a:r>
          <a:endParaRPr lang="hr-HR" sz="1400" kern="1200"/>
        </a:p>
      </dsp:txBody>
      <dsp:txXfrm>
        <a:off x="38178" y="997175"/>
        <a:ext cx="11258753" cy="705733"/>
      </dsp:txXfrm>
    </dsp:sp>
    <dsp:sp modelId="{C2B6BA9A-F2CA-4E09-9C5B-157F864E478B}">
      <dsp:nvSpPr>
        <dsp:cNvPr id="0" name=""/>
        <dsp:cNvSpPr/>
      </dsp:nvSpPr>
      <dsp:spPr>
        <a:xfrm>
          <a:off x="0" y="1781406"/>
          <a:ext cx="11335109" cy="7820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smtClean="0"/>
            <a:t>audio-video </a:t>
          </a:r>
          <a:r>
            <a:rPr lang="hr-HR" sz="1400" b="1" kern="1200" smtClean="0"/>
            <a:t>snimanja napada</a:t>
          </a:r>
          <a:r>
            <a:rPr lang="hr-HR" sz="1400" kern="1200" smtClean="0"/>
            <a:t> i distribuiranje snimki posredstvom društvenih mreža, internetskih aplikacija i dr.;</a:t>
          </a:r>
          <a:endParaRPr lang="hr-HR" sz="1400" kern="1200"/>
        </a:p>
      </dsp:txBody>
      <dsp:txXfrm>
        <a:off x="38178" y="1819584"/>
        <a:ext cx="11258753" cy="705733"/>
      </dsp:txXfrm>
    </dsp:sp>
    <dsp:sp modelId="{2EDA9A79-209D-4365-A54D-BDDE203A1672}">
      <dsp:nvSpPr>
        <dsp:cNvPr id="0" name=""/>
        <dsp:cNvSpPr/>
      </dsp:nvSpPr>
      <dsp:spPr>
        <a:xfrm>
          <a:off x="0" y="2603816"/>
          <a:ext cx="11335109" cy="7820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smtClean="0"/>
            <a:t>često </a:t>
          </a:r>
          <a:r>
            <a:rPr lang="hr-HR" sz="1400" b="1" kern="1200" smtClean="0"/>
            <a:t>nejasni i nedokučivi povodi sukoba</a:t>
          </a:r>
          <a:r>
            <a:rPr lang="hr-HR" sz="1400" kern="1200" smtClean="0"/>
            <a:t>;</a:t>
          </a:r>
          <a:endParaRPr lang="hr-HR" sz="1400" kern="1200"/>
        </a:p>
      </dsp:txBody>
      <dsp:txXfrm>
        <a:off x="38178" y="2641994"/>
        <a:ext cx="11258753" cy="705733"/>
      </dsp:txXfrm>
    </dsp:sp>
    <dsp:sp modelId="{9D2B5657-E03E-458A-BE03-D46BFDE2AD04}">
      <dsp:nvSpPr>
        <dsp:cNvPr id="0" name=""/>
        <dsp:cNvSpPr/>
      </dsp:nvSpPr>
      <dsp:spPr>
        <a:xfrm>
          <a:off x="0" y="3426225"/>
          <a:ext cx="11335109" cy="7820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smtClean="0"/>
            <a:t>značajno velik udio </a:t>
          </a:r>
          <a:r>
            <a:rPr lang="hr-HR" sz="1400" b="1" kern="1200" smtClean="0"/>
            <a:t>djece – počinitelja, koja od ranije ni po kojoj osnovi nisu bila detektirana kao osobe s problemima u ponašanju</a:t>
          </a:r>
          <a:r>
            <a:rPr lang="hr-HR" sz="1400" kern="1200" smtClean="0"/>
            <a:t>, uključujući i blaže oblike kršenja školskih obveza;</a:t>
          </a:r>
          <a:endParaRPr lang="hr-HR" sz="1400" kern="1200"/>
        </a:p>
      </dsp:txBody>
      <dsp:txXfrm>
        <a:off x="38178" y="3464403"/>
        <a:ext cx="11258753" cy="705733"/>
      </dsp:txXfrm>
    </dsp:sp>
    <dsp:sp modelId="{230827D2-0084-49BC-AAAB-B9C378E9E2A0}">
      <dsp:nvSpPr>
        <dsp:cNvPr id="0" name=""/>
        <dsp:cNvSpPr/>
      </dsp:nvSpPr>
      <dsp:spPr>
        <a:xfrm>
          <a:off x="0" y="4248634"/>
          <a:ext cx="11335109" cy="7820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smtClean="0"/>
            <a:t>problem vezan za djecu </a:t>
          </a:r>
          <a:r>
            <a:rPr lang="hr-HR" sz="1400" b="1" kern="1200" smtClean="0"/>
            <a:t>pasivne promatrače vršnjačkih napada i sukoba</a:t>
          </a:r>
          <a:r>
            <a:rPr lang="hr-HR" sz="1400" kern="1200" smtClean="0"/>
            <a:t> - izostaje razborita potreba neodgodivog napuštanja mjesta sukoba kako i sami ne bi postali kolateralne žrtve napada, ali i izostanak odgovornih reakcija u vidu pravovremenog traženja/pozivanja pomoći odraslih, koji bi spriječili/prekinuli sukob; i dr.</a:t>
          </a:r>
          <a:endParaRPr lang="hr-HR" sz="1400" kern="1200"/>
        </a:p>
      </dsp:txBody>
      <dsp:txXfrm>
        <a:off x="38178" y="4286812"/>
        <a:ext cx="11258753" cy="7057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A6525B-F7C4-45EC-B9C1-36943D53DBAD}">
      <dsp:nvSpPr>
        <dsp:cNvPr id="0" name=""/>
        <dsp:cNvSpPr/>
      </dsp:nvSpPr>
      <dsp:spPr>
        <a:xfrm>
          <a:off x="5467" y="0"/>
          <a:ext cx="11203404" cy="50551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b="1" kern="1200" smtClean="0"/>
            <a:t>Protokol o postupanju u slučaju nasilja među djecom i mladima –</a:t>
          </a:r>
          <a:r>
            <a:rPr lang="hr-HR" sz="3200" kern="1200" smtClean="0"/>
            <a:t>operacionalizacija:</a:t>
          </a:r>
          <a:endParaRPr lang="hr-HR" sz="32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500" kern="1200" smtClean="0"/>
            <a:t>županijski koordinatori/zamjenici koordinatora;</a:t>
          </a:r>
          <a:endParaRPr lang="hr-HR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500" kern="1200" smtClean="0"/>
            <a:t>obrazac o prijavi nasilja među djecom i mladima, adresar; </a:t>
          </a:r>
          <a:endParaRPr lang="hr-HR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500" kern="1200" smtClean="0"/>
            <a:t>održan instruktivno-usmjerivački sastanak svih županijskih koordinatora i zamjenika koordinatora iz redova policije;</a:t>
          </a:r>
          <a:endParaRPr lang="hr-HR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500" kern="1200" smtClean="0"/>
            <a:t>ustrojena nova evidencija „Nasilje među djecom i mladima“ i „Štetna i rizična događanja u zonama odgojno-obrazovnih ustanova” u IS MUP-a RH - od XII./2024.;</a:t>
          </a:r>
          <a:endParaRPr lang="hr-HR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500" b="1" kern="1200" smtClean="0"/>
            <a:t>svakodnevna analiza i kontakt s PU / PP;</a:t>
          </a:r>
          <a:endParaRPr lang="hr-HR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500" b="1" kern="1200" smtClean="0"/>
            <a:t>provedba preventivnih aktivnosti.</a:t>
          </a:r>
          <a:endParaRPr lang="hr-HR" sz="2500" kern="1200"/>
        </a:p>
      </dsp:txBody>
      <dsp:txXfrm>
        <a:off x="153528" y="148061"/>
        <a:ext cx="10907282" cy="475904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1B586E-697A-467E-87BA-3CCB7B4830BE}">
      <dsp:nvSpPr>
        <dsp:cNvPr id="0" name=""/>
        <dsp:cNvSpPr/>
      </dsp:nvSpPr>
      <dsp:spPr>
        <a:xfrm>
          <a:off x="0" y="34347"/>
          <a:ext cx="10515600" cy="6700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nastavak aktivnosti međuresornih timova na lokalnoj razini;</a:t>
          </a:r>
          <a:endParaRPr lang="hr-HR" sz="1800" kern="1200" dirty="0"/>
        </a:p>
      </dsp:txBody>
      <dsp:txXfrm>
        <a:off x="32709" y="67056"/>
        <a:ext cx="10450182" cy="604626"/>
      </dsp:txXfrm>
    </dsp:sp>
    <dsp:sp modelId="{DA93251D-F7BD-4562-81D9-300DF4E93808}">
      <dsp:nvSpPr>
        <dsp:cNvPr id="0" name=""/>
        <dsp:cNvSpPr/>
      </dsp:nvSpPr>
      <dsp:spPr>
        <a:xfrm>
          <a:off x="0" y="753352"/>
          <a:ext cx="10515600" cy="6700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zajednički međuresorni angažman s predstavnicima drugih intervencijskih i nadležnih službi i institucija, u skladu s obvezama i odgovornostima iz Protokola o postupanju u slučaju nasilja među djecom i mladima;</a:t>
          </a:r>
          <a:endParaRPr lang="hr-HR" sz="1700" kern="1200" dirty="0"/>
        </a:p>
      </dsp:txBody>
      <dsp:txXfrm>
        <a:off x="32709" y="786061"/>
        <a:ext cx="10450182" cy="604626"/>
      </dsp:txXfrm>
    </dsp:sp>
    <dsp:sp modelId="{B22A265F-1763-4023-9D19-0E81E2471F01}">
      <dsp:nvSpPr>
        <dsp:cNvPr id="0" name=""/>
        <dsp:cNvSpPr/>
      </dsp:nvSpPr>
      <dsp:spPr>
        <a:xfrm>
          <a:off x="0" y="1472356"/>
          <a:ext cx="10515600" cy="6700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usmjerena aktivnost policijskih službenika u zonama odgojno-obrazovnih ustanova;</a:t>
          </a:r>
          <a:endParaRPr lang="hr-HR" sz="1700" kern="1200" dirty="0"/>
        </a:p>
      </dsp:txBody>
      <dsp:txXfrm>
        <a:off x="32709" y="1505065"/>
        <a:ext cx="10450182" cy="604626"/>
      </dsp:txXfrm>
    </dsp:sp>
    <dsp:sp modelId="{2FE7B4C4-9AAA-435E-8871-8D67A4D625C0}">
      <dsp:nvSpPr>
        <dsp:cNvPr id="0" name=""/>
        <dsp:cNvSpPr/>
      </dsp:nvSpPr>
      <dsp:spPr>
        <a:xfrm>
          <a:off x="0" y="2191360"/>
          <a:ext cx="10515600" cy="6700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smtClean="0"/>
            <a:t>osobna uključenost rukovoditelja policijskih postaja (koordinacija i nadzor s razine policijskih uprava – zamjenici načelnika PU);</a:t>
          </a:r>
          <a:endParaRPr lang="hr-HR" sz="1700" kern="1200"/>
        </a:p>
      </dsp:txBody>
      <dsp:txXfrm>
        <a:off x="32709" y="2224069"/>
        <a:ext cx="10450182" cy="604626"/>
      </dsp:txXfrm>
    </dsp:sp>
    <dsp:sp modelId="{A128CFF1-5BBB-4B1F-9D00-005A2DECB3FF}">
      <dsp:nvSpPr>
        <dsp:cNvPr id="0" name=""/>
        <dsp:cNvSpPr/>
      </dsp:nvSpPr>
      <dsp:spPr>
        <a:xfrm>
          <a:off x="0" y="2910365"/>
          <a:ext cx="10515600" cy="6700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smtClean="0"/>
            <a:t>preventivne aktivnosti i programi (učenici, nastavno osoblje, roditelji…);</a:t>
          </a:r>
          <a:endParaRPr lang="hr-HR" sz="1700" kern="1200"/>
        </a:p>
      </dsp:txBody>
      <dsp:txXfrm>
        <a:off x="32709" y="2943074"/>
        <a:ext cx="10450182" cy="604626"/>
      </dsp:txXfrm>
    </dsp:sp>
    <dsp:sp modelId="{42F81797-E8F0-4A5D-8B49-BFF201311936}">
      <dsp:nvSpPr>
        <dsp:cNvPr id="0" name=""/>
        <dsp:cNvSpPr/>
      </dsp:nvSpPr>
      <dsp:spPr>
        <a:xfrm>
          <a:off x="0" y="3629369"/>
          <a:ext cx="10515600" cy="6700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smtClean="0"/>
            <a:t>operativni djelatnici za sigurnost i civilnu zaštitu u školskim ustanovama uz ravnatelja i stručni tim;</a:t>
          </a:r>
          <a:endParaRPr lang="hr-HR" sz="1700" kern="1200"/>
        </a:p>
      </dsp:txBody>
      <dsp:txXfrm>
        <a:off x="32709" y="3662078"/>
        <a:ext cx="10450182" cy="604626"/>
      </dsp:txXfrm>
    </dsp:sp>
    <dsp:sp modelId="{84D3F469-4362-4CFD-9168-E51B51E0A14B}">
      <dsp:nvSpPr>
        <dsp:cNvPr id="0" name=""/>
        <dsp:cNvSpPr/>
      </dsp:nvSpPr>
      <dsp:spPr>
        <a:xfrm>
          <a:off x="0" y="4348373"/>
          <a:ext cx="10515600" cy="6700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daljnje praćenje i ažuriranje procjena postojećeg stanja, analize rizika i planova sigurnosti školskih ustanova; itd.</a:t>
          </a:r>
          <a:endParaRPr lang="hr-HR" sz="1700" kern="1200" dirty="0"/>
        </a:p>
      </dsp:txBody>
      <dsp:txXfrm>
        <a:off x="32709" y="4381082"/>
        <a:ext cx="10450182" cy="604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058C-4561-43AE-9F93-F7CABFC49BC0}" type="datetimeFigureOut">
              <a:rPr lang="hr-HR" smtClean="0"/>
              <a:t>10.11.2025.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4F915-B22E-49E1-BA6B-C266CDB8C9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69169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058C-4561-43AE-9F93-F7CABFC49BC0}" type="datetimeFigureOut">
              <a:rPr lang="hr-HR" smtClean="0"/>
              <a:t>10.11.2025.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4F915-B22E-49E1-BA6B-C266CDB8C9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795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058C-4561-43AE-9F93-F7CABFC49BC0}" type="datetimeFigureOut">
              <a:rPr lang="hr-HR" smtClean="0"/>
              <a:t>10.11.2025.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4F915-B22E-49E1-BA6B-C266CDB8C9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767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058C-4561-43AE-9F93-F7CABFC49BC0}" type="datetimeFigureOut">
              <a:rPr lang="hr-HR" smtClean="0"/>
              <a:t>10.11.2025.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4F915-B22E-49E1-BA6B-C266CDB8C9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6039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058C-4561-43AE-9F93-F7CABFC49BC0}" type="datetimeFigureOut">
              <a:rPr lang="hr-HR" smtClean="0"/>
              <a:t>10.11.2025.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4F915-B22E-49E1-BA6B-C266CDB8C9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057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058C-4561-43AE-9F93-F7CABFC49BC0}" type="datetimeFigureOut">
              <a:rPr lang="hr-HR" smtClean="0"/>
              <a:t>10.11.2025.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4F915-B22E-49E1-BA6B-C266CDB8C9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0001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058C-4561-43AE-9F93-F7CABFC49BC0}" type="datetimeFigureOut">
              <a:rPr lang="hr-HR" smtClean="0"/>
              <a:t>10.11.2025.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4F915-B22E-49E1-BA6B-C266CDB8C9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454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058C-4561-43AE-9F93-F7CABFC49BC0}" type="datetimeFigureOut">
              <a:rPr lang="hr-HR" smtClean="0"/>
              <a:t>10.11.2025.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4F915-B22E-49E1-BA6B-C266CDB8C9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9987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058C-4561-43AE-9F93-F7CABFC49BC0}" type="datetimeFigureOut">
              <a:rPr lang="hr-HR" smtClean="0"/>
              <a:t>10.11.2025.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4F915-B22E-49E1-BA6B-C266CDB8C9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5549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058C-4561-43AE-9F93-F7CABFC49BC0}" type="datetimeFigureOut">
              <a:rPr lang="hr-HR" smtClean="0"/>
              <a:t>10.11.2025.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4F915-B22E-49E1-BA6B-C266CDB8C9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3682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058C-4561-43AE-9F93-F7CABFC49BC0}" type="datetimeFigureOut">
              <a:rPr lang="hr-HR" smtClean="0"/>
              <a:t>10.11.2025.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4F915-B22E-49E1-BA6B-C266CDB8C9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86273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D058C-4561-43AE-9F93-F7CABFC49BC0}" type="datetimeFigureOut">
              <a:rPr lang="hr-HR" smtClean="0"/>
              <a:t>10.11.2025.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4F915-B22E-49E1-BA6B-C266CDB8C970}" type="slidenum">
              <a:rPr lang="hr-HR" smtClean="0"/>
              <a:t>‹#›</a:t>
            </a:fld>
            <a:endParaRPr lang="hr-HR"/>
          </a:p>
        </p:txBody>
      </p:sp>
      <p:pic>
        <p:nvPicPr>
          <p:cNvPr id="7" name="Picture 2" descr="25+ School Hallway Wallpapers - Download at WallpaperBro"/>
          <p:cNvPicPr>
            <a:picLocks noChangeAspect="1" noChangeArrowheads="1"/>
          </p:cNvPicPr>
          <p:nvPr userDrawn="1"/>
        </p:nvPicPr>
        <p:blipFill>
          <a:blip r:embed="rId14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6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538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86896" y="2788459"/>
            <a:ext cx="11252082" cy="1969820"/>
          </a:xfrm>
        </p:spPr>
        <p:txBody>
          <a:bodyPr>
            <a:normAutofit fontScale="90000"/>
          </a:bodyPr>
          <a:lstStyle/>
          <a:p>
            <a:r>
              <a:rPr lang="hr-HR" sz="4400" b="1" cap="all" dirty="0"/>
              <a:t>Izazovi u međuresornoj suradnji u postizanju zadovoljavajuće razine sigurnosti rada školske </a:t>
            </a:r>
            <a:r>
              <a:rPr lang="hr-HR" sz="4400" b="1" cap="all" dirty="0" smtClean="0"/>
              <a:t>ustanove</a:t>
            </a:r>
            <a:br>
              <a:rPr lang="hr-HR" sz="4400" b="1" cap="all" dirty="0" smtClean="0"/>
            </a:br>
            <a:r>
              <a:rPr lang="hr-HR" sz="2400" b="1" dirty="0" smtClean="0"/>
              <a:t>Poreč, 10-12. studenoga 2025.</a:t>
            </a:r>
            <a:endParaRPr lang="hr-HR" sz="4400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816436" y="5494713"/>
            <a:ext cx="4285672" cy="1164833"/>
          </a:xfrm>
        </p:spPr>
        <p:txBody>
          <a:bodyPr>
            <a:noAutofit/>
          </a:bodyPr>
          <a:lstStyle/>
          <a:p>
            <a:pPr algn="r"/>
            <a:r>
              <a:rPr lang="hr-H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MINISTARSTVO UNUTARNJIH POSLOVA</a:t>
            </a:r>
          </a:p>
          <a:p>
            <a:pPr algn="r"/>
            <a:r>
              <a:rPr lang="hr-H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RAVNATELJSTVO POLICIJE</a:t>
            </a:r>
          </a:p>
          <a:p>
            <a:pPr algn="r"/>
            <a:r>
              <a:rPr lang="hr-H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Jurica Miočić</a:t>
            </a:r>
            <a:endParaRPr lang="hr-H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4" descr="How to Start a School Security Program | Shive-Hattery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3714" y="154693"/>
            <a:ext cx="2624572" cy="2132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!!Shape" descr="A blue shield with white text and a white ribbon&#10;&#10;Description automatically generated">
            <a:extLst>
              <a:ext uri="{FF2B5EF4-FFF2-40B4-BE49-F238E27FC236}">
                <a16:creationId xmlns:a16="http://schemas.microsoft.com/office/drawing/2014/main" id="{63942138-F760-15D2-01CE-ADF28A44D36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58786" y="5854611"/>
            <a:ext cx="760384" cy="858880"/>
          </a:xfrm>
          <a:prstGeom prst="rect">
            <a:avLst/>
          </a:prstGeom>
          <a:effectLst>
            <a:glow rad="134173">
              <a:srgbClr val="214AFF">
                <a:alpha val="40000"/>
              </a:srgbClr>
            </a:glow>
            <a:softEdge rad="0"/>
          </a:effectLst>
        </p:spPr>
      </p:pic>
      <p:pic>
        <p:nvPicPr>
          <p:cNvPr id="8" name="Picture 20" descr="A yellow and black logo&#10;&#10;Description automatically generated">
            <a:extLst>
              <a:ext uri="{FF2B5EF4-FFF2-40B4-BE49-F238E27FC236}">
                <a16:creationId xmlns:a16="http://schemas.microsoft.com/office/drawing/2014/main" id="{C545B591-661F-E304-7B7F-D971EFDA9570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8560" y="5854611"/>
            <a:ext cx="824253" cy="804935"/>
          </a:xfrm>
          <a:prstGeom prst="rect">
            <a:avLst/>
          </a:prstGeom>
          <a:effectLst>
            <a:glow rad="75477">
              <a:schemeClr val="accent1">
                <a:alpha val="40000"/>
              </a:schemeClr>
            </a:glow>
          </a:effectLst>
        </p:spPr>
      </p:pic>
      <p:sp>
        <p:nvSpPr>
          <p:cNvPr id="9" name="!!Shape">
            <a:extLst>
              <a:ext uri="{FF2B5EF4-FFF2-40B4-BE49-F238E27FC236}">
                <a16:creationId xmlns:a16="http://schemas.microsoft.com/office/drawing/2014/main" id="{FB208E83-D1E2-6264-1248-D014A620BF36}"/>
              </a:ext>
            </a:extLst>
          </p:cNvPr>
          <p:cNvSpPr/>
          <p:nvPr/>
        </p:nvSpPr>
        <p:spPr>
          <a:xfrm>
            <a:off x="948813" y="191499"/>
            <a:ext cx="144000" cy="144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innerShdw blurRad="63500" dist="50800" dir="13500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40">
              <a:buClr>
                <a:srgbClr val="000000"/>
              </a:buClr>
            </a:pPr>
            <a:endParaRPr lang="en-HR" sz="1867" kern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10" name="!!Shape">
            <a:extLst>
              <a:ext uri="{FF2B5EF4-FFF2-40B4-BE49-F238E27FC236}">
                <a16:creationId xmlns:a16="http://schemas.microsoft.com/office/drawing/2014/main" id="{9721621B-C7FD-904C-BFFB-E3825FE86216}"/>
              </a:ext>
            </a:extLst>
          </p:cNvPr>
          <p:cNvSpPr/>
          <p:nvPr/>
        </p:nvSpPr>
        <p:spPr>
          <a:xfrm>
            <a:off x="948813" y="440073"/>
            <a:ext cx="144000" cy="14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innerShdw blurRad="63500" dist="50800" dir="13500000">
              <a:prstClr val="black">
                <a:alpha val="78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40">
              <a:buClr>
                <a:srgbClr val="000000"/>
              </a:buClr>
            </a:pPr>
            <a:endParaRPr lang="en-HR" sz="1867" kern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11" name="!!Shape">
            <a:extLst>
              <a:ext uri="{FF2B5EF4-FFF2-40B4-BE49-F238E27FC236}">
                <a16:creationId xmlns:a16="http://schemas.microsoft.com/office/drawing/2014/main" id="{55E4B410-4EA2-FC6E-3D26-02AE3E3CABAA}"/>
              </a:ext>
            </a:extLst>
          </p:cNvPr>
          <p:cNvSpPr/>
          <p:nvPr/>
        </p:nvSpPr>
        <p:spPr>
          <a:xfrm>
            <a:off x="948813" y="702544"/>
            <a:ext cx="144000" cy="144000"/>
          </a:xfrm>
          <a:prstGeom prst="rect">
            <a:avLst/>
          </a:prstGeom>
          <a:solidFill>
            <a:srgbClr val="031FA1"/>
          </a:solidFill>
          <a:ln>
            <a:solidFill>
              <a:srgbClr val="0827A3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40">
              <a:buClr>
                <a:srgbClr val="000000"/>
              </a:buClr>
            </a:pPr>
            <a:endParaRPr lang="en-HR" sz="1867" kern="0" dirty="0">
              <a:solidFill>
                <a:srgbClr val="FFFFFF"/>
              </a:solidFill>
              <a:latin typeface="Arial"/>
              <a:sym typeface="Arial"/>
            </a:endParaRPr>
          </a:p>
        </p:txBody>
      </p:sp>
      <p:pic>
        <p:nvPicPr>
          <p:cNvPr id="12" name="Picture 14" descr="A red and white checkered shield with blue and red squares&#10;&#10;Description automatically generated">
            <a:extLst>
              <a:ext uri="{FF2B5EF4-FFF2-40B4-BE49-F238E27FC236}">
                <a16:creationId xmlns:a16="http://schemas.microsoft.com/office/drawing/2014/main" id="{1EA426DF-E094-DF87-57DC-15C3CEE2C8DA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090" y="169763"/>
            <a:ext cx="508857" cy="676783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  <a:reflection blurRad="511726" stA="0" endPos="38000" dist="50800" dir="5400000" sy="-100000" algn="bl" rotWithShape="0"/>
            <a:softEdge rad="0"/>
          </a:effectLst>
          <a:scene3d>
            <a:camera prst="orthographicFront"/>
            <a:lightRig rig="threePt" dir="t"/>
          </a:scene3d>
          <a:sp3d prstMaterial="softEdge"/>
        </p:spPr>
      </p:pic>
      <p:sp>
        <p:nvSpPr>
          <p:cNvPr id="13" name="TextBox 3">
            <a:extLst>
              <a:ext uri="{FF2B5EF4-FFF2-40B4-BE49-F238E27FC236}">
                <a16:creationId xmlns:a16="http://schemas.microsoft.com/office/drawing/2014/main" id="{D91FEEDE-D6EC-FFA5-84B3-A2EE4A49C03B}"/>
              </a:ext>
            </a:extLst>
          </p:cNvPr>
          <p:cNvSpPr txBox="1"/>
          <p:nvPr/>
        </p:nvSpPr>
        <p:spPr>
          <a:xfrm>
            <a:off x="1092815" y="59509"/>
            <a:ext cx="2747949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40">
              <a:buClr>
                <a:srgbClr val="000000"/>
              </a:buClr>
            </a:pPr>
            <a:r>
              <a:rPr lang="en-HR" sz="1867" kern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rmukhi MN" panose="02020600050405020304" pitchFamily="18" charset="0"/>
                <a:cs typeface="Gurmukhi MN" panose="02020600050405020304" pitchFamily="18" charset="0"/>
                <a:sym typeface="Arial"/>
              </a:rPr>
              <a:t>Republika Hrvatska</a:t>
            </a:r>
          </a:p>
          <a:p>
            <a:pPr defTabSz="1219140">
              <a:buClr>
                <a:srgbClr val="000000"/>
              </a:buClr>
            </a:pPr>
            <a:endParaRPr lang="en-HR" sz="1867" kern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  <a:sym typeface="Arial"/>
            </a:endParaRPr>
          </a:p>
        </p:txBody>
      </p:sp>
      <p:sp>
        <p:nvSpPr>
          <p:cNvPr id="14" name="TextBox 4">
            <a:extLst>
              <a:ext uri="{FF2B5EF4-FFF2-40B4-BE49-F238E27FC236}">
                <a16:creationId xmlns:a16="http://schemas.microsoft.com/office/drawing/2014/main" id="{2DC465DC-C34A-22D3-71E0-2303B8E79B02}"/>
              </a:ext>
            </a:extLst>
          </p:cNvPr>
          <p:cNvSpPr txBox="1"/>
          <p:nvPr/>
        </p:nvSpPr>
        <p:spPr>
          <a:xfrm>
            <a:off x="1092815" y="305015"/>
            <a:ext cx="2747949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40">
              <a:buClr>
                <a:srgbClr val="000000"/>
              </a:buClr>
            </a:pPr>
            <a:r>
              <a:rPr lang="en-HR" sz="1867" kern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rmukhi MN" panose="02020600050405020304" pitchFamily="18" charset="0"/>
                <a:cs typeface="Gurmukhi MN" panose="02020600050405020304" pitchFamily="18" charset="0"/>
                <a:sym typeface="Arial"/>
              </a:rPr>
              <a:t>Ministarstvo</a:t>
            </a:r>
          </a:p>
          <a:p>
            <a:pPr defTabSz="1219140">
              <a:buClr>
                <a:srgbClr val="000000"/>
              </a:buClr>
            </a:pPr>
            <a:endParaRPr lang="en-HR" sz="1867" kern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  <a:sym typeface="Arial"/>
            </a:endParaRP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16903427-EEAE-6684-9376-849B28BF88EF}"/>
              </a:ext>
            </a:extLst>
          </p:cNvPr>
          <p:cNvSpPr txBox="1"/>
          <p:nvPr/>
        </p:nvSpPr>
        <p:spPr>
          <a:xfrm>
            <a:off x="1094359" y="560811"/>
            <a:ext cx="2747949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40">
              <a:buClr>
                <a:srgbClr val="000000"/>
              </a:buClr>
            </a:pPr>
            <a:r>
              <a:rPr lang="hr-HR" sz="1867" kern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rmukhi MN" panose="02020600050405020304" pitchFamily="18" charset="0"/>
                <a:cs typeface="Gurmukhi MN" panose="02020600050405020304" pitchFamily="18" charset="0"/>
                <a:sym typeface="Arial"/>
              </a:rPr>
              <a:t>u</a:t>
            </a:r>
            <a:r>
              <a:rPr lang="en-HR" sz="1867" kern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rmukhi MN" panose="02020600050405020304" pitchFamily="18" charset="0"/>
                <a:cs typeface="Gurmukhi MN" panose="02020600050405020304" pitchFamily="18" charset="0"/>
                <a:sym typeface="Arial"/>
              </a:rPr>
              <a:t>nutarnjih </a:t>
            </a:r>
            <a:r>
              <a:rPr lang="en-HR" sz="1867" kern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rmukhi MN" panose="02020600050405020304" pitchFamily="18" charset="0"/>
                <a:cs typeface="Gurmukhi MN" panose="02020600050405020304" pitchFamily="18" charset="0"/>
                <a:sym typeface="Arial"/>
              </a:rPr>
              <a:t>poslova </a:t>
            </a:r>
          </a:p>
          <a:p>
            <a:pPr defTabSz="1219140">
              <a:buClr>
                <a:srgbClr val="000000"/>
              </a:buClr>
            </a:pPr>
            <a:endParaRPr lang="en-HR" sz="1867" kern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868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b="1" cap="all" dirty="0"/>
              <a:t>međuresornA suradnja u postizanju zadovoljavajuće razine sigurnosti rada školske ustanove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HR" sz="3500" b="1" dirty="0" smtClean="0"/>
              <a:t>DRUGA FAZA:</a:t>
            </a:r>
          </a:p>
          <a:p>
            <a:pPr algn="just"/>
            <a:r>
              <a:rPr lang="hr-HR" sz="2600" dirty="0" smtClean="0"/>
              <a:t>10.1.2025</a:t>
            </a:r>
            <a:r>
              <a:rPr lang="hr-HR" sz="2600" dirty="0"/>
              <a:t>. – </a:t>
            </a:r>
            <a:r>
              <a:rPr lang="hr-HR" sz="2600" b="1" dirty="0"/>
              <a:t>Minimalni standardi sigurnosti </a:t>
            </a:r>
            <a:r>
              <a:rPr lang="hr-HR" sz="2600" dirty="0"/>
              <a:t>koje svaka škola mora ispuniti, prijedlog MUP-a RH (dostavljeno MZOM);</a:t>
            </a:r>
          </a:p>
          <a:p>
            <a:pPr algn="just"/>
            <a:r>
              <a:rPr lang="hr-HR" sz="2600" dirty="0" smtClean="0"/>
              <a:t>10.1.2025</a:t>
            </a:r>
            <a:r>
              <a:rPr lang="hr-HR" sz="2600" dirty="0"/>
              <a:t>. – Pojašnjenje policije sigurnosnog pregleda iz točke 2.4. Protokola (dostavljeno MZOM);</a:t>
            </a:r>
          </a:p>
          <a:p>
            <a:pPr algn="just"/>
            <a:r>
              <a:rPr lang="hr-HR" sz="2600" dirty="0" smtClean="0"/>
              <a:t>24.1.2025</a:t>
            </a:r>
            <a:r>
              <a:rPr lang="hr-HR" sz="2600" dirty="0"/>
              <a:t>. – Dodatni prijedlozi za pripremu i izmjene odgovarajućih pravilnika u OŠ i SŠ za operativne djelatnike za </a:t>
            </a:r>
            <a:r>
              <a:rPr lang="hr-HR" sz="2600" dirty="0" smtClean="0"/>
              <a:t>SICZ </a:t>
            </a:r>
            <a:r>
              <a:rPr lang="hr-HR" sz="2600" dirty="0"/>
              <a:t>(dostavljeno MZOM);</a:t>
            </a:r>
          </a:p>
          <a:p>
            <a:pPr algn="just"/>
            <a:r>
              <a:rPr lang="hr-HR" sz="2600" dirty="0" smtClean="0"/>
              <a:t>12.2.2025</a:t>
            </a:r>
            <a:r>
              <a:rPr lang="hr-HR" sz="2600" dirty="0"/>
              <a:t>. – </a:t>
            </a:r>
            <a:r>
              <a:rPr lang="hr-HR" sz="2600" b="1" dirty="0"/>
              <a:t>Preporuke za minimalne standarde sigurnosti </a:t>
            </a:r>
            <a:r>
              <a:rPr lang="hr-HR" sz="2600" dirty="0"/>
              <a:t>školskih ustanova (usuglašeno na razini RP i RCZ; dostavljeno MZOM);</a:t>
            </a:r>
          </a:p>
          <a:p>
            <a:pPr algn="just"/>
            <a:r>
              <a:rPr lang="hr-HR" sz="2600" dirty="0" smtClean="0"/>
              <a:t>12.2.2025</a:t>
            </a:r>
            <a:r>
              <a:rPr lang="hr-HR" sz="2600" dirty="0"/>
              <a:t>. – Izrađen </a:t>
            </a:r>
            <a:r>
              <a:rPr lang="hr-HR" sz="2600" b="1" dirty="0"/>
              <a:t>Program obrazovanja za stjecanje djelomične kvalifikacije</a:t>
            </a:r>
            <a:r>
              <a:rPr lang="hr-HR" sz="2600" dirty="0"/>
              <a:t>, usklađen na razini MUP-a RH (RP i RCZ; dostavljeno MZOM i AZOO</a:t>
            </a:r>
            <a:r>
              <a:rPr lang="hr-HR" sz="2600" dirty="0" smtClean="0"/>
              <a:t>).</a:t>
            </a:r>
            <a:endParaRPr lang="hr-HR" sz="2600" dirty="0"/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002" t="5432" r="4090" b="13535"/>
          <a:stretch/>
        </p:blipFill>
        <p:spPr>
          <a:xfrm>
            <a:off x="9628517" y="1139375"/>
            <a:ext cx="1725283" cy="110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88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b="1" cap="all" dirty="0"/>
              <a:t>međuresornA suradnja u postizanju zadovoljavajuće razine sigurnosti rada školske ustanove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74143" y="1825625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hr-HR" sz="3200" b="1" dirty="0" smtClean="0"/>
              <a:t>TREĆA FAZA:</a:t>
            </a:r>
          </a:p>
          <a:p>
            <a:pPr algn="just"/>
            <a:r>
              <a:rPr lang="hr-HR" sz="2400" dirty="0" smtClean="0"/>
              <a:t>15.4.2025</a:t>
            </a:r>
            <a:r>
              <a:rPr lang="hr-HR" sz="2400" dirty="0"/>
              <a:t>. – Prethodno pripremljen u suradnji RP i PUZG te izrađen dokument kao ogledni primjerak „</a:t>
            </a:r>
            <a:r>
              <a:rPr lang="hr-HR" sz="2400" b="1" dirty="0"/>
              <a:t>Procjene postojećeg stanja sigurnosti i analize rizika</a:t>
            </a:r>
            <a:r>
              <a:rPr lang="hr-HR" sz="2400" dirty="0"/>
              <a:t>“ na primjeru Športske gimnazije (dostavljeno MZOM, Povjerenstvu i svim PU);</a:t>
            </a:r>
          </a:p>
          <a:p>
            <a:pPr algn="just"/>
            <a:r>
              <a:rPr lang="hr-HR" sz="2400" dirty="0" smtClean="0"/>
              <a:t>20.6.2025</a:t>
            </a:r>
            <a:r>
              <a:rPr lang="hr-HR" sz="2400" dirty="0"/>
              <a:t>. – Pripremljen i izrađen </a:t>
            </a:r>
            <a:r>
              <a:rPr lang="hr-HR" sz="2400" b="1" dirty="0"/>
              <a:t>Plan sigurnosti neimenovane školske ustanove </a:t>
            </a:r>
            <a:r>
              <a:rPr lang="hr-HR" sz="2400" dirty="0"/>
              <a:t>kao ogledni primjerak (dostavljeno MZOM i svim PU);</a:t>
            </a:r>
          </a:p>
          <a:p>
            <a:pPr algn="just"/>
            <a:r>
              <a:rPr lang="hr-HR" sz="2400" dirty="0" smtClean="0"/>
              <a:t>25.6.2025</a:t>
            </a:r>
            <a:r>
              <a:rPr lang="hr-HR" sz="2400" dirty="0"/>
              <a:t>. – Prijedlog policije za </a:t>
            </a:r>
            <a:r>
              <a:rPr lang="hr-HR" sz="2400" b="1" dirty="0"/>
              <a:t>Tehničke mjere zaštite iz minimalnih standarda sigurnosti</a:t>
            </a:r>
            <a:r>
              <a:rPr lang="hr-HR" sz="2400" dirty="0"/>
              <a:t> (dostavljeno MZOM);</a:t>
            </a:r>
          </a:p>
          <a:p>
            <a:pPr algn="just"/>
            <a:r>
              <a:rPr lang="hr-HR" sz="2400" dirty="0" smtClean="0"/>
              <a:t>21.7.2025</a:t>
            </a:r>
            <a:r>
              <a:rPr lang="hr-HR" sz="2400" dirty="0"/>
              <a:t>. – Odluka MZOM o minimalnim standardima i preporukama sigurnosti u školskim ustanovama koji se odnose na tehničke mjere zaštite, u pripremi koje je prethodno sudjelovala policija.</a:t>
            </a:r>
          </a:p>
          <a:p>
            <a:endParaRPr lang="hr-HR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248" r="11358" b="7476"/>
          <a:stretch/>
        </p:blipFill>
        <p:spPr>
          <a:xfrm>
            <a:off x="10033959" y="1027906"/>
            <a:ext cx="1319841" cy="1198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085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b="1" cap="all" dirty="0"/>
              <a:t>međuresornA suradnja u postizanju zadovoljavajuće razine sigurnosti rada školske ustanove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dirty="0" smtClean="0"/>
              <a:t>uz </a:t>
            </a:r>
            <a:r>
              <a:rPr lang="hr-HR" dirty="0"/>
              <a:t>pripremu i izradu navedenih dokumenata i materijala, predstavnici Ravnateljstva policije i Uprave za javni red i sigurnost kontinuirano su sudjelovali u radu Povjerenstva MZOM-a s ciljem unaprjeđenja sigurnosti školskih ustanova, sudjelovali na stručnim sastancima i skupovima s ovom problematikom te </a:t>
            </a:r>
            <a:r>
              <a:rPr lang="hr-HR" b="1" dirty="0"/>
              <a:t>aktivno poticali, usmjeravali i nadzirali provedbu aktivnosti na razini policijskih uprava i policijskih postaja u sklopu raznih oblika međuresorne </a:t>
            </a:r>
            <a:r>
              <a:rPr lang="hr-HR" b="1" dirty="0" smtClean="0"/>
              <a:t>suradnje:</a:t>
            </a:r>
          </a:p>
        </p:txBody>
      </p:sp>
    </p:spTree>
    <p:extLst>
      <p:ext uri="{BB962C8B-B14F-4D97-AF65-F5344CB8AC3E}">
        <p14:creationId xmlns:p14="http://schemas.microsoft.com/office/powerpoint/2010/main" val="2128874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b="1" cap="all" dirty="0"/>
              <a:t>međuresornA suradnja u postizanju zadovoljavajuće razine sigurnosti rada školske ustanove</a:t>
            </a:r>
            <a:endParaRPr lang="hr-HR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0627617"/>
              </p:ext>
            </p:extLst>
          </p:nvPr>
        </p:nvGraphicFramePr>
        <p:xfrm>
          <a:off x="838200" y="1517716"/>
          <a:ext cx="10515600" cy="50527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9402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48813" y="1297125"/>
            <a:ext cx="10515600" cy="4425950"/>
          </a:xfrm>
        </p:spPr>
        <p:txBody>
          <a:bodyPr>
            <a:normAutofit/>
          </a:bodyPr>
          <a:lstStyle/>
          <a:p>
            <a:pPr algn="ctr"/>
            <a:r>
              <a:rPr lang="hr-HR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</a:t>
            </a:r>
            <a:endParaRPr lang="hr-HR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odnaslov 2"/>
          <p:cNvSpPr txBox="1">
            <a:spLocks/>
          </p:cNvSpPr>
          <p:nvPr/>
        </p:nvSpPr>
        <p:spPr>
          <a:xfrm>
            <a:off x="6816436" y="5854611"/>
            <a:ext cx="4285672" cy="8049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hr-H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MINISTARSTVO UNUTARNJIH POSLOVA</a:t>
            </a:r>
          </a:p>
          <a:p>
            <a:pPr marL="0" indent="0" algn="r">
              <a:buNone/>
            </a:pPr>
            <a:r>
              <a:rPr lang="hr-H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RAVNATELJSTVO POLICIJE</a:t>
            </a:r>
            <a:endParaRPr lang="hr-H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How to Start a School Security Program | Shive-Hattery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3714" y="154693"/>
            <a:ext cx="2624572" cy="2132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!!Shape" descr="A blue shield with white text and a white ribbon&#10;&#10;Description automatically generated">
            <a:extLst>
              <a:ext uri="{FF2B5EF4-FFF2-40B4-BE49-F238E27FC236}">
                <a16:creationId xmlns:a16="http://schemas.microsoft.com/office/drawing/2014/main" id="{63942138-F760-15D2-01CE-ADF28A44D36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58786" y="5854611"/>
            <a:ext cx="760384" cy="858880"/>
          </a:xfrm>
          <a:prstGeom prst="rect">
            <a:avLst/>
          </a:prstGeom>
          <a:effectLst>
            <a:glow rad="134173">
              <a:srgbClr val="214AFF">
                <a:alpha val="40000"/>
              </a:srgbClr>
            </a:glow>
            <a:softEdge rad="0"/>
          </a:effectLst>
        </p:spPr>
      </p:pic>
      <p:pic>
        <p:nvPicPr>
          <p:cNvPr id="7" name="Picture 20" descr="A yellow and black logo&#10;&#10;Description automatically generated">
            <a:extLst>
              <a:ext uri="{FF2B5EF4-FFF2-40B4-BE49-F238E27FC236}">
                <a16:creationId xmlns:a16="http://schemas.microsoft.com/office/drawing/2014/main" id="{C545B591-661F-E304-7B7F-D971EFDA9570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8560" y="5854611"/>
            <a:ext cx="824253" cy="804935"/>
          </a:xfrm>
          <a:prstGeom prst="rect">
            <a:avLst/>
          </a:prstGeom>
          <a:effectLst>
            <a:glow rad="75477">
              <a:schemeClr val="accent1">
                <a:alpha val="40000"/>
              </a:schemeClr>
            </a:glow>
          </a:effectLst>
        </p:spPr>
      </p:pic>
      <p:sp>
        <p:nvSpPr>
          <p:cNvPr id="8" name="!!Shape">
            <a:extLst>
              <a:ext uri="{FF2B5EF4-FFF2-40B4-BE49-F238E27FC236}">
                <a16:creationId xmlns:a16="http://schemas.microsoft.com/office/drawing/2014/main" id="{FB208E83-D1E2-6264-1248-D014A620BF36}"/>
              </a:ext>
            </a:extLst>
          </p:cNvPr>
          <p:cNvSpPr/>
          <p:nvPr/>
        </p:nvSpPr>
        <p:spPr>
          <a:xfrm>
            <a:off x="948813" y="191499"/>
            <a:ext cx="144000" cy="144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innerShdw blurRad="63500" dist="50800" dir="13500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40">
              <a:buClr>
                <a:srgbClr val="000000"/>
              </a:buClr>
            </a:pPr>
            <a:endParaRPr lang="en-HR" sz="1867" kern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9" name="!!Shape">
            <a:extLst>
              <a:ext uri="{FF2B5EF4-FFF2-40B4-BE49-F238E27FC236}">
                <a16:creationId xmlns:a16="http://schemas.microsoft.com/office/drawing/2014/main" id="{9721621B-C7FD-904C-BFFB-E3825FE86216}"/>
              </a:ext>
            </a:extLst>
          </p:cNvPr>
          <p:cNvSpPr/>
          <p:nvPr/>
        </p:nvSpPr>
        <p:spPr>
          <a:xfrm>
            <a:off x="948813" y="440073"/>
            <a:ext cx="144000" cy="14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innerShdw blurRad="63500" dist="50800" dir="13500000">
              <a:prstClr val="black">
                <a:alpha val="78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40">
              <a:buClr>
                <a:srgbClr val="000000"/>
              </a:buClr>
            </a:pPr>
            <a:endParaRPr lang="en-HR" sz="1867" kern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10" name="!!Shape">
            <a:extLst>
              <a:ext uri="{FF2B5EF4-FFF2-40B4-BE49-F238E27FC236}">
                <a16:creationId xmlns:a16="http://schemas.microsoft.com/office/drawing/2014/main" id="{55E4B410-4EA2-FC6E-3D26-02AE3E3CABAA}"/>
              </a:ext>
            </a:extLst>
          </p:cNvPr>
          <p:cNvSpPr/>
          <p:nvPr/>
        </p:nvSpPr>
        <p:spPr>
          <a:xfrm>
            <a:off x="948813" y="702544"/>
            <a:ext cx="144000" cy="144000"/>
          </a:xfrm>
          <a:prstGeom prst="rect">
            <a:avLst/>
          </a:prstGeom>
          <a:solidFill>
            <a:srgbClr val="031FA1"/>
          </a:solidFill>
          <a:ln>
            <a:solidFill>
              <a:srgbClr val="0827A3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40">
              <a:buClr>
                <a:srgbClr val="000000"/>
              </a:buClr>
            </a:pPr>
            <a:endParaRPr lang="en-HR" sz="1867" kern="0" dirty="0">
              <a:solidFill>
                <a:srgbClr val="FFFFFF"/>
              </a:solidFill>
              <a:latin typeface="Arial"/>
              <a:sym typeface="Arial"/>
            </a:endParaRPr>
          </a:p>
        </p:txBody>
      </p:sp>
      <p:pic>
        <p:nvPicPr>
          <p:cNvPr id="11" name="Picture 14" descr="A red and white checkered shield with blue and red squares&#10;&#10;Description automatically generated">
            <a:extLst>
              <a:ext uri="{FF2B5EF4-FFF2-40B4-BE49-F238E27FC236}">
                <a16:creationId xmlns:a16="http://schemas.microsoft.com/office/drawing/2014/main" id="{1EA426DF-E094-DF87-57DC-15C3CEE2C8DA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090" y="169763"/>
            <a:ext cx="508857" cy="676783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  <a:reflection blurRad="511726" stA="0" endPos="38000" dist="50800" dir="5400000" sy="-100000" algn="bl" rotWithShape="0"/>
            <a:softEdge rad="0"/>
          </a:effectLst>
          <a:scene3d>
            <a:camera prst="orthographicFront"/>
            <a:lightRig rig="threePt" dir="t"/>
          </a:scene3d>
          <a:sp3d prstMaterial="softEdge"/>
        </p:spPr>
      </p:pic>
      <p:sp>
        <p:nvSpPr>
          <p:cNvPr id="16" name="TextBox 3">
            <a:extLst>
              <a:ext uri="{FF2B5EF4-FFF2-40B4-BE49-F238E27FC236}">
                <a16:creationId xmlns:a16="http://schemas.microsoft.com/office/drawing/2014/main" id="{D91FEEDE-D6EC-FFA5-84B3-A2EE4A49C03B}"/>
              </a:ext>
            </a:extLst>
          </p:cNvPr>
          <p:cNvSpPr txBox="1"/>
          <p:nvPr/>
        </p:nvSpPr>
        <p:spPr>
          <a:xfrm>
            <a:off x="1092815" y="59509"/>
            <a:ext cx="2747949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40">
              <a:buClr>
                <a:srgbClr val="000000"/>
              </a:buClr>
            </a:pPr>
            <a:r>
              <a:rPr lang="en-HR" sz="1867" kern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Republika Hrvatska</a:t>
            </a:r>
          </a:p>
          <a:p>
            <a:pPr defTabSz="1219140">
              <a:buClr>
                <a:srgbClr val="000000"/>
              </a:buClr>
            </a:pPr>
            <a:endParaRPr lang="en-HR" sz="1867" kern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7" name="TextBox 4">
            <a:extLst>
              <a:ext uri="{FF2B5EF4-FFF2-40B4-BE49-F238E27FC236}">
                <a16:creationId xmlns:a16="http://schemas.microsoft.com/office/drawing/2014/main" id="{2DC465DC-C34A-22D3-71E0-2303B8E79B02}"/>
              </a:ext>
            </a:extLst>
          </p:cNvPr>
          <p:cNvSpPr txBox="1"/>
          <p:nvPr/>
        </p:nvSpPr>
        <p:spPr>
          <a:xfrm>
            <a:off x="1092815" y="305015"/>
            <a:ext cx="2747949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40">
              <a:buClr>
                <a:srgbClr val="000000"/>
              </a:buClr>
            </a:pPr>
            <a:r>
              <a:rPr lang="en-HR" sz="1867" kern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Ministarstvo</a:t>
            </a:r>
          </a:p>
          <a:p>
            <a:pPr defTabSz="1219140">
              <a:buClr>
                <a:srgbClr val="000000"/>
              </a:buClr>
            </a:pPr>
            <a:r>
              <a:rPr lang="hr-HR" sz="1867" kern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u</a:t>
            </a:r>
            <a:r>
              <a:rPr lang="hr-HR" sz="1867" kern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nutarnjih poslova</a:t>
            </a:r>
            <a:endParaRPr lang="en-HR" sz="1867" kern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588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4000" dirty="0"/>
              <a:t>DOGAĐAJI VEZANI ZA ŠKOLSTVO I UČENIKE ŠKOLSKA GODINA </a:t>
            </a:r>
            <a:r>
              <a:rPr lang="hr-HR" sz="4000" dirty="0" smtClean="0"/>
              <a:t>2025/2026.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599" cy="467869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r-HR" b="1" dirty="0" smtClean="0"/>
              <a:t>od 8. </a:t>
            </a:r>
            <a:r>
              <a:rPr lang="hr-HR" b="1" dirty="0"/>
              <a:t>rujna </a:t>
            </a:r>
            <a:r>
              <a:rPr lang="hr-HR" b="1" dirty="0" smtClean="0"/>
              <a:t>2025.</a:t>
            </a:r>
            <a:r>
              <a:rPr lang="hr-HR" b="1" dirty="0"/>
              <a:t> </a:t>
            </a:r>
            <a:r>
              <a:rPr lang="hr-HR" b="1" dirty="0" smtClean="0"/>
              <a:t>do 8. studenoga </a:t>
            </a:r>
            <a:r>
              <a:rPr lang="hr-HR" b="1" dirty="0"/>
              <a:t>2025. </a:t>
            </a:r>
            <a:r>
              <a:rPr lang="hr-HR" dirty="0" smtClean="0"/>
              <a:t>na </a:t>
            </a:r>
            <a:r>
              <a:rPr lang="hr-HR" dirty="0"/>
              <a:t>području </a:t>
            </a:r>
            <a:r>
              <a:rPr lang="hr-HR" dirty="0" smtClean="0"/>
              <a:t>RH</a:t>
            </a:r>
            <a:r>
              <a:rPr lang="hr-HR" b="1" dirty="0" smtClean="0"/>
              <a:t> </a:t>
            </a:r>
            <a:r>
              <a:rPr lang="hr-HR" dirty="0" smtClean="0"/>
              <a:t>evidentirano </a:t>
            </a:r>
            <a:r>
              <a:rPr lang="hr-HR" b="1" dirty="0" smtClean="0"/>
              <a:t>412 sigurnosnih događaja vezanih </a:t>
            </a:r>
            <a:r>
              <a:rPr lang="hr-HR" b="1" dirty="0"/>
              <a:t>za školstvo i </a:t>
            </a:r>
            <a:r>
              <a:rPr lang="hr-HR" b="1" dirty="0" smtClean="0"/>
              <a:t>učenike </a:t>
            </a:r>
            <a:r>
              <a:rPr lang="hr-HR" b="1" dirty="0"/>
              <a:t>te </a:t>
            </a:r>
            <a:r>
              <a:rPr lang="hr-HR" b="1" dirty="0" smtClean="0"/>
              <a:t>nasilja </a:t>
            </a:r>
            <a:r>
              <a:rPr lang="hr-HR" b="1" dirty="0"/>
              <a:t>među djecom i </a:t>
            </a:r>
            <a:r>
              <a:rPr lang="hr-HR" b="1" dirty="0" smtClean="0"/>
              <a:t>mladima (Protokol </a:t>
            </a:r>
            <a:r>
              <a:rPr lang="hr-HR" b="1" dirty="0"/>
              <a:t>o postupanju u slučaju nasilja među djecom i </a:t>
            </a:r>
            <a:r>
              <a:rPr lang="hr-HR" b="1" dirty="0" smtClean="0"/>
              <a:t>mladima, </a:t>
            </a:r>
            <a:r>
              <a:rPr lang="hr-HR" dirty="0" smtClean="0"/>
              <a:t>Vlada RH od 15. travnja 2024</a:t>
            </a:r>
            <a:r>
              <a:rPr lang="hr-HR" b="1" dirty="0" smtClean="0"/>
              <a:t>.), </a:t>
            </a:r>
            <a:r>
              <a:rPr lang="hr-HR" dirty="0" smtClean="0"/>
              <a:t>prati se i izvješćuje svakodnevno</a:t>
            </a:r>
            <a:r>
              <a:rPr lang="hr-HR" b="1" dirty="0" smtClean="0"/>
              <a:t>;</a:t>
            </a:r>
          </a:p>
          <a:p>
            <a:pPr algn="just"/>
            <a:r>
              <a:rPr lang="hr-HR" dirty="0" smtClean="0"/>
              <a:t>RH / NACIONALNA </a:t>
            </a:r>
            <a:r>
              <a:rPr lang="hr-HR" dirty="0"/>
              <a:t>RAZINA </a:t>
            </a:r>
            <a:r>
              <a:rPr lang="hr-HR" dirty="0" smtClean="0"/>
              <a:t>(</a:t>
            </a:r>
            <a:r>
              <a:rPr lang="hr-HR" b="1" dirty="0" smtClean="0"/>
              <a:t>62</a:t>
            </a:r>
            <a:r>
              <a:rPr lang="hr-HR" dirty="0" smtClean="0"/>
              <a:t> </a:t>
            </a:r>
            <a:r>
              <a:rPr lang="hr-HR" dirty="0"/>
              <a:t>dana </a:t>
            </a:r>
            <a:r>
              <a:rPr lang="hr-HR" dirty="0" smtClean="0"/>
              <a:t>praćenja) - prosjek od </a:t>
            </a:r>
            <a:r>
              <a:rPr lang="hr-HR" b="1" u="sng" dirty="0" smtClean="0">
                <a:solidFill>
                  <a:srgbClr val="7030A0"/>
                </a:solidFill>
              </a:rPr>
              <a:t>6,64</a:t>
            </a:r>
            <a:r>
              <a:rPr lang="hr-HR" dirty="0" smtClean="0"/>
              <a:t> događaja/policijskih postupanja dnevno;</a:t>
            </a:r>
          </a:p>
          <a:p>
            <a:pPr algn="just"/>
            <a:r>
              <a:rPr lang="hr-HR" b="1" dirty="0" smtClean="0"/>
              <a:t>USPOREDBA: PRVO </a:t>
            </a:r>
            <a:r>
              <a:rPr lang="hr-HR" b="1" dirty="0"/>
              <a:t>POLUGODIŠTE </a:t>
            </a:r>
            <a:r>
              <a:rPr lang="hr-HR" b="1" dirty="0" smtClean="0"/>
              <a:t>šk. godina 2024/2025. </a:t>
            </a:r>
            <a:r>
              <a:rPr lang="hr-HR" dirty="0" smtClean="0"/>
              <a:t>– RH / nacionalna razina (od 9. rujna 2024. do 6. siječnja 2025. - </a:t>
            </a:r>
            <a:r>
              <a:rPr lang="hr-HR" b="1" dirty="0" smtClean="0"/>
              <a:t>120</a:t>
            </a:r>
            <a:r>
              <a:rPr lang="hr-HR" dirty="0" smtClean="0"/>
              <a:t> </a:t>
            </a:r>
            <a:r>
              <a:rPr lang="hr-HR" dirty="0"/>
              <a:t>dana </a:t>
            </a:r>
            <a:r>
              <a:rPr lang="hr-HR" dirty="0" smtClean="0"/>
              <a:t>praćenja), ukupno</a:t>
            </a:r>
            <a:r>
              <a:rPr lang="hr-HR" dirty="0"/>
              <a:t>: </a:t>
            </a:r>
            <a:r>
              <a:rPr lang="hr-HR" b="1" u="sng" dirty="0" smtClean="0">
                <a:solidFill>
                  <a:srgbClr val="7030A0"/>
                </a:solidFill>
              </a:rPr>
              <a:t>355</a:t>
            </a:r>
            <a:r>
              <a:rPr lang="hr-HR" dirty="0" smtClean="0"/>
              <a:t> </a:t>
            </a:r>
            <a:r>
              <a:rPr lang="hr-HR" dirty="0"/>
              <a:t>događaja/policijskih </a:t>
            </a:r>
            <a:r>
              <a:rPr lang="hr-HR" dirty="0" smtClean="0"/>
              <a:t>postupanja (prosjek od </a:t>
            </a:r>
            <a:r>
              <a:rPr lang="hr-HR" b="1" u="sng" dirty="0" smtClean="0">
                <a:solidFill>
                  <a:srgbClr val="7030A0"/>
                </a:solidFill>
              </a:rPr>
              <a:t>2,95</a:t>
            </a:r>
            <a:r>
              <a:rPr lang="hr-HR" dirty="0" smtClean="0"/>
              <a:t> događaja dnevno);</a:t>
            </a:r>
          </a:p>
          <a:p>
            <a:pPr algn="just"/>
            <a:r>
              <a:rPr lang="hr-HR" b="1" dirty="0" smtClean="0"/>
              <a:t>Šk. godina 2023/2024. </a:t>
            </a:r>
            <a:r>
              <a:rPr lang="hr-HR" dirty="0" smtClean="0"/>
              <a:t>(od 5.9.2023. do 30.6.2024.) – </a:t>
            </a:r>
            <a:r>
              <a:rPr lang="hr-HR" b="1" dirty="0" smtClean="0"/>
              <a:t>621 događaj </a:t>
            </a:r>
            <a:r>
              <a:rPr lang="hr-HR" dirty="0" smtClean="0"/>
              <a:t>(u prosjeku nešto više od 2 događaja dnevno)</a:t>
            </a:r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0669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r-HR" sz="2800" dirty="0" smtClean="0"/>
              <a:t/>
            </a:r>
            <a:br>
              <a:rPr lang="hr-HR" sz="2800" dirty="0" smtClean="0"/>
            </a:br>
            <a:r>
              <a:rPr lang="hr-HR" sz="2800" b="1" dirty="0" smtClean="0"/>
              <a:t>Nasilje </a:t>
            </a:r>
            <a:r>
              <a:rPr lang="hr-HR" sz="2800" b="1" dirty="0"/>
              <a:t>među djecom i mladima – štetna i rizična događanja u zonama odgojno-obrazovnih ustanova u šk</a:t>
            </a:r>
            <a:r>
              <a:rPr lang="hr-HR" sz="2800" b="1" dirty="0" smtClean="0"/>
              <a:t>. godini 2025/2026.</a:t>
            </a:r>
            <a:r>
              <a:rPr lang="hr-HR" sz="2800" dirty="0" smtClean="0"/>
              <a:t> </a:t>
            </a:r>
            <a:r>
              <a:rPr lang="hr-HR" sz="2800" dirty="0"/>
              <a:t>– zastupljenost po </a:t>
            </a:r>
            <a:r>
              <a:rPr lang="hr-HR" sz="2800" dirty="0" smtClean="0"/>
              <a:t>policijskim upravama </a:t>
            </a:r>
            <a:r>
              <a:rPr lang="hr-HR" sz="2800" dirty="0" smtClean="0">
                <a:solidFill>
                  <a:srgbClr val="FF0000"/>
                </a:solidFill>
              </a:rPr>
              <a:t>do </a:t>
            </a:r>
            <a:r>
              <a:rPr lang="hr-HR" sz="2800" dirty="0">
                <a:solidFill>
                  <a:srgbClr val="FF0000"/>
                </a:solidFill>
              </a:rPr>
              <a:t>dana </a:t>
            </a:r>
            <a:r>
              <a:rPr lang="hr-HR" sz="2800" dirty="0" smtClean="0">
                <a:solidFill>
                  <a:srgbClr val="FF0000"/>
                </a:solidFill>
              </a:rPr>
              <a:t>8.11.2025.</a:t>
            </a:r>
            <a:r>
              <a:rPr lang="hr-HR" sz="2800" dirty="0" smtClean="0">
                <a:solidFill>
                  <a:schemeClr val="bg2">
                    <a:lumMod val="10000"/>
                  </a:schemeClr>
                </a:solidFill>
              </a:rPr>
              <a:t> (412)</a:t>
            </a:r>
            <a:r>
              <a:rPr lang="en-US" sz="2800" dirty="0">
                <a:solidFill>
                  <a:srgbClr val="FF0000"/>
                </a:solidFill>
              </a:rPr>
              <a:t/>
            </a:r>
            <a:br>
              <a:rPr lang="en-US" sz="2800" dirty="0">
                <a:solidFill>
                  <a:srgbClr val="FF0000"/>
                </a:solidFill>
              </a:rPr>
            </a:br>
            <a:endParaRPr lang="hr-HR" sz="2800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1568989"/>
              </p:ext>
            </p:extLst>
          </p:nvPr>
        </p:nvGraphicFramePr>
        <p:xfrm>
          <a:off x="838200" y="1825625"/>
          <a:ext cx="10515600" cy="4038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632400174"/>
                    </a:ext>
                  </a:extLst>
                </a:gridCol>
                <a:gridCol w="2526376">
                  <a:extLst>
                    <a:ext uri="{9D8B030D-6E8A-4147-A177-3AD203B41FA5}">
                      <a16:colId xmlns:a16="http://schemas.microsoft.com/office/drawing/2014/main" val="3577314912"/>
                    </a:ext>
                  </a:extLst>
                </a:gridCol>
                <a:gridCol w="2731424">
                  <a:extLst>
                    <a:ext uri="{9D8B030D-6E8A-4147-A177-3AD203B41FA5}">
                      <a16:colId xmlns:a16="http://schemas.microsoft.com/office/drawing/2014/main" val="92532636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574193322"/>
                    </a:ext>
                  </a:extLst>
                </a:gridCol>
              </a:tblGrid>
              <a:tr h="39274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100" dirty="0">
                          <a:effectLst/>
                        </a:rPr>
                        <a:t>PU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100" dirty="0" smtClean="0">
                          <a:effectLst/>
                        </a:rPr>
                        <a:t>Broj </a:t>
                      </a:r>
                      <a:r>
                        <a:rPr lang="hr-HR" sz="1100" dirty="0">
                          <a:effectLst/>
                        </a:rPr>
                        <a:t>postupanja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100" dirty="0">
                          <a:effectLst/>
                        </a:rPr>
                        <a:t>PU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100" dirty="0" smtClean="0">
                          <a:effectLst/>
                        </a:rPr>
                        <a:t>Broj </a:t>
                      </a:r>
                      <a:r>
                        <a:rPr lang="hr-HR" sz="1100" dirty="0">
                          <a:effectLst/>
                        </a:rPr>
                        <a:t>postupanja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8141493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ZAGREBAČKA / Grad</a:t>
                      </a:r>
                      <a:r>
                        <a:rPr lang="hr-HR" sz="16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Zagreb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BRODSKO-POSAVSKA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97534125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>
                          <a:solidFill>
                            <a:schemeClr val="tx1"/>
                          </a:solidFill>
                          <a:effectLst/>
                        </a:rPr>
                        <a:t>OSJEČKO-BARANJSKA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39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VUKOVARKO-SRIJEMSKA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9155349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SISAČKO-MOSLAVAČKA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VARAŽDINSKA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14541080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SPLITSKO-</a:t>
                      </a:r>
                      <a:r>
                        <a:rPr lang="hr-HR" sz="16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DALMATINSKA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33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VIROVITIČKO-PODRAVSKA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36012968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BJELOVARSKO-BILOGORSKA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KRAPINSKO-ZAGORSKA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1485093"/>
                  </a:ext>
                </a:extLst>
              </a:tr>
              <a:tr h="39274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>
                          <a:solidFill>
                            <a:schemeClr val="tx1"/>
                          </a:solidFill>
                          <a:effectLst/>
                        </a:rPr>
                        <a:t>PRIMORSKO-GORANSKA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LIČKO-SENJSKA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66866618"/>
                  </a:ext>
                </a:extLst>
              </a:tr>
              <a:tr h="36187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ISTARSKA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ZADARSKA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64754"/>
                  </a:ext>
                </a:extLst>
              </a:tr>
              <a:tr h="341863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KARLOVAČKA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DUBROVAČKO-NERETVANSKA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1489863"/>
                  </a:ext>
                </a:extLst>
              </a:tr>
              <a:tr h="31194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KOPRIVNIČKO-KRIŽEVAČKA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ŠIBENSKO-KNINSKA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4227477"/>
                  </a:ext>
                </a:extLst>
              </a:tr>
              <a:tr h="27371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MEĐIMURSKA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POŽEŠKO-SLAVONSKA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73399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339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3100" b="1" dirty="0" smtClean="0"/>
              <a:t/>
            </a:r>
            <a:br>
              <a:rPr lang="hr-HR" sz="3100" b="1" dirty="0" smtClean="0"/>
            </a:br>
            <a:r>
              <a:rPr lang="hr-HR" sz="3100" b="1" dirty="0" smtClean="0"/>
              <a:t>Nasilje </a:t>
            </a:r>
            <a:r>
              <a:rPr lang="hr-HR" sz="3100" b="1" dirty="0"/>
              <a:t>među djecom i mladima – štetna i rizična događanja u zonama odgojno-obrazovnih ustanova u šk. </a:t>
            </a:r>
            <a:r>
              <a:rPr lang="hr-HR" sz="3100" b="1" dirty="0" smtClean="0"/>
              <a:t>godini 2025/2026.</a:t>
            </a:r>
            <a:r>
              <a:rPr lang="hr-HR" sz="3100" dirty="0" smtClean="0"/>
              <a:t> </a:t>
            </a:r>
            <a:r>
              <a:rPr lang="hr-HR" sz="3100" dirty="0"/>
              <a:t>– </a:t>
            </a:r>
            <a:r>
              <a:rPr lang="hr-HR" sz="3100" dirty="0" smtClean="0"/>
              <a:t>prostorna distribucija po mjestu događaja (vrsti objekata):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hr-HR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459610"/>
              </p:ext>
            </p:extLst>
          </p:nvPr>
        </p:nvGraphicFramePr>
        <p:xfrm>
          <a:off x="215660" y="1535502"/>
          <a:ext cx="11826815" cy="5089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499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3100" b="1" dirty="0" smtClean="0"/>
              <a:t/>
            </a:r>
            <a:br>
              <a:rPr lang="hr-HR" sz="3100" b="1" dirty="0" smtClean="0"/>
            </a:br>
            <a:r>
              <a:rPr lang="hr-HR" sz="3100" b="1" dirty="0" smtClean="0"/>
              <a:t>Nasilje </a:t>
            </a:r>
            <a:r>
              <a:rPr lang="hr-HR" sz="3100" b="1" dirty="0"/>
              <a:t>među djecom i mladima – štetna i rizična događanja u zonama odgojno-obrazovnih ustanova u šk. godini 2025/2026.</a:t>
            </a:r>
            <a:r>
              <a:rPr lang="hr-HR" sz="3100" dirty="0"/>
              <a:t> – </a:t>
            </a:r>
            <a:r>
              <a:rPr lang="hr-HR" sz="3100" dirty="0" smtClean="0"/>
              <a:t>distribucija </a:t>
            </a:r>
            <a:r>
              <a:rPr lang="hr-HR" sz="3100" dirty="0"/>
              <a:t>po </a:t>
            </a:r>
            <a:r>
              <a:rPr lang="hr-HR" sz="3100" dirty="0" smtClean="0"/>
              <a:t>spolu i dobi počinitelja nasilja (godina rođenja):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764841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9768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b="1" dirty="0"/>
              <a:t>Nasilje među djecom i mladima – štetna i rizična događanja u zonama odgojno-obrazovnih ustanova u šk. godini 2025/2026</a:t>
            </a:r>
            <a:r>
              <a:rPr lang="hr-HR" sz="2800" b="1" dirty="0" smtClean="0"/>
              <a:t>. – </a:t>
            </a:r>
            <a:r>
              <a:rPr lang="hr-HR" sz="2800" dirty="0" smtClean="0"/>
              <a:t>vrste i oblici nasilja koji najviše zabrinjavaju:</a:t>
            </a:r>
            <a:r>
              <a:rPr lang="hr-HR" sz="2800" b="1" dirty="0" smtClean="0"/>
              <a:t> </a:t>
            </a:r>
            <a:endParaRPr lang="hr-HR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518518"/>
              </p:ext>
            </p:extLst>
          </p:nvPr>
        </p:nvGraphicFramePr>
        <p:xfrm>
          <a:off x="405441" y="1690688"/>
          <a:ext cx="11335109" cy="516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3391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b="1" dirty="0"/>
              <a:t>Nasilje među djecom i mladima – štetna i rizična događanja u zonama odgojno-obrazovnih ustanova u šk. godini 2025/2026. – </a:t>
            </a:r>
            <a:r>
              <a:rPr lang="hr-HR" sz="2800" dirty="0" smtClean="0"/>
              <a:t>kriminalitet među mladima (kaznena djela):</a:t>
            </a:r>
            <a:r>
              <a:rPr lang="hr-HR" sz="2800" b="1" dirty="0" smtClean="0"/>
              <a:t> </a:t>
            </a:r>
            <a:endParaRPr lang="hr-HR" sz="2800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5485148"/>
              </p:ext>
            </p:extLst>
          </p:nvPr>
        </p:nvGraphicFramePr>
        <p:xfrm>
          <a:off x="1670858" y="1812172"/>
          <a:ext cx="9160626" cy="40067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18390">
                  <a:extLst>
                    <a:ext uri="{9D8B030D-6E8A-4147-A177-3AD203B41FA5}">
                      <a16:colId xmlns:a16="http://schemas.microsoft.com/office/drawing/2014/main" val="3216594945"/>
                    </a:ext>
                  </a:extLst>
                </a:gridCol>
                <a:gridCol w="1109294">
                  <a:extLst>
                    <a:ext uri="{9D8B030D-6E8A-4147-A177-3AD203B41FA5}">
                      <a16:colId xmlns:a16="http://schemas.microsoft.com/office/drawing/2014/main" val="1323765496"/>
                    </a:ext>
                  </a:extLst>
                </a:gridCol>
                <a:gridCol w="1332942">
                  <a:extLst>
                    <a:ext uri="{9D8B030D-6E8A-4147-A177-3AD203B41FA5}">
                      <a16:colId xmlns:a16="http://schemas.microsoft.com/office/drawing/2014/main" val="842775486"/>
                    </a:ext>
                  </a:extLst>
                </a:gridCol>
              </a:tblGrid>
              <a:tr h="5035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j-lt"/>
                        </a:rPr>
                        <a:t>MLADI POČINITELJI </a:t>
                      </a:r>
                      <a:r>
                        <a:rPr lang="hr-HR" sz="1400" dirty="0" smtClean="0">
                          <a:effectLst/>
                          <a:latin typeface="+mj-lt"/>
                        </a:rPr>
                        <a:t>(do</a:t>
                      </a:r>
                      <a:r>
                        <a:rPr lang="hr-HR" sz="14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hr-HR" sz="1400" dirty="0" smtClean="0">
                          <a:effectLst/>
                          <a:latin typeface="+mj-lt"/>
                        </a:rPr>
                        <a:t>21 g.),</a:t>
                      </a:r>
                      <a:r>
                        <a:rPr lang="hr-HR" sz="14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hr-HR" sz="1400" dirty="0" smtClean="0">
                          <a:effectLst/>
                          <a:latin typeface="+mj-lt"/>
                        </a:rPr>
                        <a:t>KD </a:t>
                      </a:r>
                      <a:r>
                        <a:rPr lang="hr-HR" sz="1400" dirty="0">
                          <a:effectLst/>
                          <a:latin typeface="+mj-lt"/>
                        </a:rPr>
                        <a:t>NA ŠTETU DJECE </a:t>
                      </a:r>
                      <a:r>
                        <a:rPr lang="hr-HR" sz="1400" dirty="0" smtClean="0">
                          <a:effectLst/>
                          <a:latin typeface="+mj-lt"/>
                        </a:rPr>
                        <a:t>(do 18 g.) </a:t>
                      </a:r>
                      <a:endParaRPr lang="hr-HR" sz="1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  <a:latin typeface="+mj-lt"/>
                        </a:rPr>
                        <a:t>I-IX. 2024.</a:t>
                      </a:r>
                      <a:endParaRPr lang="hr-HR" sz="1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  <a:latin typeface="+mj-lt"/>
                        </a:rPr>
                        <a:t>I-IX. 2025.</a:t>
                      </a:r>
                      <a:endParaRPr lang="hr-HR" sz="1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51330"/>
                  </a:ext>
                </a:extLst>
              </a:tr>
              <a:tr h="5035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j-lt"/>
                        </a:rPr>
                        <a:t>KD PROTIV ŽIVOTA I </a:t>
                      </a:r>
                      <a:r>
                        <a:rPr lang="hr-HR" sz="1400" dirty="0" smtClean="0">
                          <a:effectLst/>
                          <a:latin typeface="+mj-lt"/>
                        </a:rPr>
                        <a:t>TIJELA (tjelesne ozljede, teške tjelesne ozljede…)</a:t>
                      </a:r>
                      <a:endParaRPr lang="hr-HR" sz="1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+mj-lt"/>
                        </a:rPr>
                        <a:t>160</a:t>
                      </a:r>
                      <a:endParaRPr lang="hr-HR" sz="14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effectLst/>
                          <a:latin typeface="+mj-lt"/>
                        </a:rPr>
                        <a:t>135 (-15,6%)</a:t>
                      </a:r>
                      <a:endParaRPr lang="hr-HR" sz="14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69349197"/>
                  </a:ext>
                </a:extLst>
              </a:tr>
              <a:tr h="5035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j-lt"/>
                        </a:rPr>
                        <a:t>KD PROTIV OSOBNE </a:t>
                      </a:r>
                      <a:r>
                        <a:rPr lang="hr-HR" sz="1400" dirty="0" smtClean="0">
                          <a:effectLst/>
                          <a:latin typeface="+mj-lt"/>
                        </a:rPr>
                        <a:t>SLOBODE (prijetnje)</a:t>
                      </a:r>
                      <a:endParaRPr lang="hr-HR" sz="1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+mj-lt"/>
                        </a:rPr>
                        <a:t>113</a:t>
                      </a:r>
                      <a:endParaRPr lang="hr-HR" sz="14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effectLst/>
                          <a:latin typeface="+mj-lt"/>
                        </a:rPr>
                        <a:t>141 (+24,8%)</a:t>
                      </a:r>
                      <a:endParaRPr lang="hr-HR" sz="14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97062906"/>
                  </a:ext>
                </a:extLst>
              </a:tr>
              <a:tr h="5035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j-lt"/>
                        </a:rPr>
                        <a:t>KD SPOLNOG ZLOSTAVLJANJA I ISKORIŠTAVANJA DJECE</a:t>
                      </a:r>
                      <a:endParaRPr lang="hr-HR" sz="1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+mj-lt"/>
                        </a:rPr>
                        <a:t>200</a:t>
                      </a:r>
                      <a:endParaRPr lang="hr-HR" sz="14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effectLst/>
                          <a:latin typeface="+mj-lt"/>
                        </a:rPr>
                        <a:t>212 (+6,0%)</a:t>
                      </a:r>
                      <a:endParaRPr lang="hr-HR" sz="14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88080573"/>
                  </a:ext>
                </a:extLst>
              </a:tr>
              <a:tr h="5035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j-lt"/>
                        </a:rPr>
                        <a:t>KD PROTIV BRAKA, OBITELJI I </a:t>
                      </a:r>
                      <a:r>
                        <a:rPr lang="hr-HR" sz="1400" dirty="0" smtClean="0">
                          <a:effectLst/>
                          <a:latin typeface="+mj-lt"/>
                        </a:rPr>
                        <a:t>DJECE (nasilje u obitelji, povreda djetetovih prava…)</a:t>
                      </a:r>
                      <a:endParaRPr lang="hr-HR" sz="1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+mj-lt"/>
                        </a:rPr>
                        <a:t>125</a:t>
                      </a:r>
                      <a:endParaRPr lang="hr-HR" sz="14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effectLst/>
                          <a:latin typeface="+mj-lt"/>
                        </a:rPr>
                        <a:t>93 (-25,6%)</a:t>
                      </a:r>
                      <a:endParaRPr lang="hr-HR" sz="14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84793477"/>
                  </a:ext>
                </a:extLst>
              </a:tr>
              <a:tr h="5035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j-lt"/>
                        </a:rPr>
                        <a:t>KD PROTIV IMOVINE</a:t>
                      </a:r>
                      <a:endParaRPr lang="hr-HR" sz="1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>
                          <a:effectLst/>
                          <a:latin typeface="+mj-lt"/>
                        </a:rPr>
                        <a:t>73</a:t>
                      </a:r>
                      <a:endParaRPr lang="hr-HR" sz="14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effectLst/>
                          <a:latin typeface="+mj-lt"/>
                        </a:rPr>
                        <a:t>53 (-27,4%)</a:t>
                      </a:r>
                      <a:endParaRPr lang="hr-HR" sz="14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32875527"/>
                  </a:ext>
                </a:extLst>
              </a:tr>
              <a:tr h="5035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j-lt"/>
                        </a:rPr>
                        <a:t>KD NASILNIČKO PONAŠANJE </a:t>
                      </a:r>
                      <a:r>
                        <a:rPr lang="hr-HR" sz="1400" dirty="0" smtClean="0">
                          <a:effectLst/>
                          <a:latin typeface="+mj-lt"/>
                        </a:rPr>
                        <a:t>(čl. 323a KZ)</a:t>
                      </a:r>
                      <a:endParaRPr lang="hr-HR" sz="1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+mj-lt"/>
                        </a:rPr>
                        <a:t>56</a:t>
                      </a:r>
                      <a:endParaRPr lang="hr-HR" sz="14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effectLst/>
                          <a:latin typeface="+mj-lt"/>
                        </a:rPr>
                        <a:t>54 (-3,5%)</a:t>
                      </a:r>
                      <a:endParaRPr lang="hr-HR" sz="14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32866193"/>
                  </a:ext>
                </a:extLst>
              </a:tr>
              <a:tr h="48168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+mj-lt"/>
                        </a:rPr>
                        <a:t>UKUPNO</a:t>
                      </a:r>
                      <a:endParaRPr lang="hr-HR" sz="14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+mj-lt"/>
                        </a:rPr>
                        <a:t>794</a:t>
                      </a:r>
                      <a:endParaRPr lang="hr-HR" sz="14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effectLst/>
                          <a:latin typeface="+mj-lt"/>
                        </a:rPr>
                        <a:t>778 (-2,0%)</a:t>
                      </a:r>
                      <a:endParaRPr lang="hr-HR" sz="14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0277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90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b="1" dirty="0"/>
              <a:t>Nasilje među djecom i mladima – štetna i rizična događanja u zonama odgojno-obrazovnih ustanova u šk. godini 2025/2026.</a:t>
            </a:r>
            <a:endParaRPr lang="hr-HR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0543584"/>
              </p:ext>
            </p:extLst>
          </p:nvPr>
        </p:nvGraphicFramePr>
        <p:xfrm>
          <a:off x="483079" y="1690688"/>
          <a:ext cx="11214339" cy="50551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2871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42905"/>
          </a:xfrm>
        </p:spPr>
        <p:txBody>
          <a:bodyPr>
            <a:normAutofit/>
          </a:bodyPr>
          <a:lstStyle/>
          <a:p>
            <a:pPr algn="ctr"/>
            <a:r>
              <a:rPr lang="hr-HR" sz="2800" b="1" cap="all" dirty="0" err="1" smtClean="0"/>
              <a:t>međuresornA</a:t>
            </a:r>
            <a:r>
              <a:rPr lang="hr-HR" sz="2800" b="1" cap="all" dirty="0" smtClean="0"/>
              <a:t> suradnja u postizanju zadovoljavajuće razine sigurnosti rada školske ustanove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07365" y="1475117"/>
            <a:ext cx="11033185" cy="5115463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hr-HR" sz="9600" dirty="0" smtClean="0"/>
              <a:t>dokumenti i materijali vezani za unaprjeđenje sigurnosti u školskim ustanovama koje je izradilo Ravnateljstvo policije ili je sudjelovalo u pripremi, izradi i donošenju (prema kronološkom redu) kroz rad Povjerenstva MZOM-a s ciljem unaprjeđenja sigurnosti školskih ustanova :</a:t>
            </a:r>
          </a:p>
          <a:p>
            <a:pPr algn="just"/>
            <a:endParaRPr lang="hr-HR" sz="9600" dirty="0" smtClean="0"/>
          </a:p>
          <a:p>
            <a:pPr marL="0" indent="0">
              <a:buNone/>
            </a:pPr>
            <a:r>
              <a:rPr lang="hr-HR" sz="9600" b="1" dirty="0" smtClean="0"/>
              <a:t> </a:t>
            </a:r>
            <a:r>
              <a:rPr lang="hr-HR" sz="12800" b="1" dirty="0" smtClean="0"/>
              <a:t>PRVA FAZA:</a:t>
            </a:r>
            <a:endParaRPr lang="hr-HR" sz="12800" b="1" dirty="0"/>
          </a:p>
          <a:p>
            <a:pPr algn="just"/>
            <a:r>
              <a:rPr lang="hr-HR" sz="9600" dirty="0" smtClean="0"/>
              <a:t>27.12.2024</a:t>
            </a:r>
            <a:r>
              <a:rPr lang="hr-HR" sz="9600" dirty="0"/>
              <a:t>. - Prezentacija o sigurnosti u školama - strana iskustva Europa i svijet (dostavljeno </a:t>
            </a:r>
            <a:r>
              <a:rPr lang="hr-HR" sz="9600" dirty="0" smtClean="0"/>
              <a:t>MZOM i Povjerenstvu);</a:t>
            </a:r>
            <a:endParaRPr lang="hr-HR" sz="9600" dirty="0"/>
          </a:p>
          <a:p>
            <a:pPr algn="just"/>
            <a:r>
              <a:rPr lang="hr-HR" sz="9600" dirty="0" smtClean="0"/>
              <a:t>30.12.2024</a:t>
            </a:r>
            <a:r>
              <a:rPr lang="hr-HR" sz="9600" dirty="0"/>
              <a:t>. – </a:t>
            </a:r>
            <a:r>
              <a:rPr lang="hr-HR" sz="9600" b="1" dirty="0"/>
              <a:t>Prijedlog sigurnosnih mjera </a:t>
            </a:r>
            <a:r>
              <a:rPr lang="hr-HR" sz="9600" dirty="0"/>
              <a:t>– kratkoročnih, srednjoročnih i dugoročnih - za izradu plana sigurnosti školskih ustanova (dostavljeno </a:t>
            </a:r>
            <a:r>
              <a:rPr lang="hr-HR" sz="9600" dirty="0" smtClean="0"/>
              <a:t>MZOM);</a:t>
            </a:r>
            <a:endParaRPr lang="hr-HR" sz="9600" dirty="0"/>
          </a:p>
          <a:p>
            <a:pPr algn="just"/>
            <a:r>
              <a:rPr lang="hr-HR" sz="9600" dirty="0" smtClean="0"/>
              <a:t>30.12.2024</a:t>
            </a:r>
            <a:r>
              <a:rPr lang="hr-HR" sz="9600" dirty="0"/>
              <a:t>. – Sudjelovanje i doprinos u izradi Protokola za OŠ i SŠ, prijedlozi MUP-a RH (dostavljeno MZOM i Povjerenstvu);</a:t>
            </a:r>
          </a:p>
          <a:p>
            <a:pPr algn="just"/>
            <a:r>
              <a:rPr lang="hr-HR" sz="9600" dirty="0" smtClean="0"/>
              <a:t>2.1.2025</a:t>
            </a:r>
            <a:r>
              <a:rPr lang="hr-HR" sz="9600" dirty="0"/>
              <a:t>. – MZOM donio Protokol o kontroli ulaska i izlaska u školskim </a:t>
            </a:r>
            <a:r>
              <a:rPr lang="hr-HR" sz="9600" dirty="0" smtClean="0"/>
              <a:t>ustanovama.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51470" b="6819"/>
          <a:stretch/>
        </p:blipFill>
        <p:spPr>
          <a:xfrm>
            <a:off x="10583102" y="2311161"/>
            <a:ext cx="1157448" cy="1165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5880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Topla plava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5579</TotalTime>
  <Words>1441</Words>
  <Application>Microsoft Office PowerPoint</Application>
  <PresentationFormat>Široki zaslon</PresentationFormat>
  <Paragraphs>149</Paragraphs>
  <Slides>14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9" baseType="lpstr">
      <vt:lpstr>Arial</vt:lpstr>
      <vt:lpstr>Calibri</vt:lpstr>
      <vt:lpstr>Gurmukhi MN</vt:lpstr>
      <vt:lpstr>Times New Roman</vt:lpstr>
      <vt:lpstr>Tema sustava Office</vt:lpstr>
      <vt:lpstr>Izazovi u međuresornoj suradnji u postizanju zadovoljavajuće razine sigurnosti rada školske ustanove Poreč, 10-12. studenoga 2025.</vt:lpstr>
      <vt:lpstr>DOGAĐAJI VEZANI ZA ŠKOLSTVO I UČENIKE ŠKOLSKA GODINA 2025/2026.</vt:lpstr>
      <vt:lpstr> Nasilje među djecom i mladima – štetna i rizična događanja u zonama odgojno-obrazovnih ustanova u šk. godini 2025/2026. – zastupljenost po policijskim upravama do dana 8.11.2025. (412) </vt:lpstr>
      <vt:lpstr> Nasilje među djecom i mladima – štetna i rizična događanja u zonama odgojno-obrazovnih ustanova u šk. godini 2025/2026. – prostorna distribucija po mjestu događaja (vrsti objekata): </vt:lpstr>
      <vt:lpstr> Nasilje među djecom i mladima – štetna i rizična događanja u zonama odgojno-obrazovnih ustanova u šk. godini 2025/2026. – distribucija po spolu i dobi počinitelja nasilja (godina rođenja): </vt:lpstr>
      <vt:lpstr>Nasilje među djecom i mladima – štetna i rizična događanja u zonama odgojno-obrazovnih ustanova u šk. godini 2025/2026. – vrste i oblici nasilja koji najviše zabrinjavaju: </vt:lpstr>
      <vt:lpstr>Nasilje među djecom i mladima – štetna i rizična događanja u zonama odgojno-obrazovnih ustanova u šk. godini 2025/2026. – kriminalitet među mladima (kaznena djela): </vt:lpstr>
      <vt:lpstr>Nasilje među djecom i mladima – štetna i rizična događanja u zonama odgojno-obrazovnih ustanova u šk. godini 2025/2026.</vt:lpstr>
      <vt:lpstr>međuresornA suradnja u postizanju zadovoljavajuće razine sigurnosti rada školske ustanove</vt:lpstr>
      <vt:lpstr>međuresornA suradnja u postizanju zadovoljavajuće razine sigurnosti rada školske ustanove</vt:lpstr>
      <vt:lpstr>međuresornA suradnja u postizanju zadovoljavajuće razine sigurnosti rada školske ustanove</vt:lpstr>
      <vt:lpstr>međuresornA suradnja u postizanju zadovoljavajuće razine sigurnosti rada školske ustanove</vt:lpstr>
      <vt:lpstr>međuresornA suradnja u postizanju zadovoljavajuće razine sigurnosti rada školske ustanove</vt:lpstr>
      <vt:lpstr>HVALA NA PAŽNJI</vt:lpstr>
    </vt:vector>
  </TitlesOfParts>
  <Company>MUP RH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Jakić Ivo</dc:creator>
  <cp:lastModifiedBy>Miočić Jurica</cp:lastModifiedBy>
  <cp:revision>112</cp:revision>
  <cp:lastPrinted>2025-03-24T12:09:10Z</cp:lastPrinted>
  <dcterms:created xsi:type="dcterms:W3CDTF">2024-12-27T21:07:45Z</dcterms:created>
  <dcterms:modified xsi:type="dcterms:W3CDTF">2025-11-10T13:18:34Z</dcterms:modified>
</cp:coreProperties>
</file>