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2"/>
  </p:notesMasterIdLst>
  <p:handoutMasterIdLst>
    <p:handoutMasterId r:id="rId33"/>
  </p:handoutMasterIdLst>
  <p:sldIdLst>
    <p:sldId id="256" r:id="rId2"/>
    <p:sldId id="341" r:id="rId3"/>
    <p:sldId id="280" r:id="rId4"/>
    <p:sldId id="356" r:id="rId5"/>
    <p:sldId id="354" r:id="rId6"/>
    <p:sldId id="355" r:id="rId7"/>
    <p:sldId id="353" r:id="rId8"/>
    <p:sldId id="303" r:id="rId9"/>
    <p:sldId id="331" r:id="rId10"/>
    <p:sldId id="359" r:id="rId11"/>
    <p:sldId id="305" r:id="rId12"/>
    <p:sldId id="318" r:id="rId13"/>
    <p:sldId id="339" r:id="rId14"/>
    <p:sldId id="343" r:id="rId15"/>
    <p:sldId id="344" r:id="rId16"/>
    <p:sldId id="345" r:id="rId17"/>
    <p:sldId id="306" r:id="rId18"/>
    <p:sldId id="308" r:id="rId19"/>
    <p:sldId id="310" r:id="rId20"/>
    <p:sldId id="347" r:id="rId21"/>
    <p:sldId id="316" r:id="rId22"/>
    <p:sldId id="332" r:id="rId23"/>
    <p:sldId id="346" r:id="rId24"/>
    <p:sldId id="333" r:id="rId25"/>
    <p:sldId id="330" r:id="rId26"/>
    <p:sldId id="360" r:id="rId27"/>
    <p:sldId id="352" r:id="rId28"/>
    <p:sldId id="358" r:id="rId29"/>
    <p:sldId id="350" r:id="rId30"/>
    <p:sldId id="321" r:id="rId31"/>
  </p:sldIdLst>
  <p:sldSz cx="9144000" cy="6858000" type="screen4x3"/>
  <p:notesSz cx="6761163" cy="99425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75786" autoAdjust="0"/>
  </p:normalViewPr>
  <p:slideViewPr>
    <p:cSldViewPr>
      <p:cViewPr>
        <p:scale>
          <a:sx n="91" d="100"/>
          <a:sy n="91" d="100"/>
        </p:scale>
        <p:origin x="750"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a:defRPr sz="1200"/>
            </a:lvl1pPr>
          </a:lstStyle>
          <a:p>
            <a:fld id="{FB7F6744-8B78-4642-A9C2-7463EDE95D31}" type="datetimeFigureOut">
              <a:rPr lang="hr-HR" smtClean="0"/>
              <a:pPr/>
              <a:t>10.11.2025.</a:t>
            </a:fld>
            <a:endParaRPr lang="hr-HR"/>
          </a:p>
        </p:txBody>
      </p:sp>
      <p:sp>
        <p:nvSpPr>
          <p:cNvPr id="4" name="Footer Placeholder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a:defRPr sz="1200"/>
            </a:lvl1pPr>
          </a:lstStyle>
          <a:p>
            <a:endParaRPr lang="hr-HR"/>
          </a:p>
        </p:txBody>
      </p:sp>
      <p:sp>
        <p:nvSpPr>
          <p:cNvPr id="5" name="Slide Number Placeholder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a:defRPr sz="1200"/>
            </a:lvl1pPr>
          </a:lstStyle>
          <a:p>
            <a:fld id="{7C73CBBC-725F-40DD-B829-4A4C860369AD}" type="slidenum">
              <a:rPr lang="hr-HR" smtClean="0"/>
              <a:pPr/>
              <a:t>‹#›</a:t>
            </a:fld>
            <a:endParaRPr lang="hr-H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29050" y="0"/>
            <a:ext cx="2930525" cy="498475"/>
          </a:xfrm>
          <a:prstGeom prst="rect">
            <a:avLst/>
          </a:prstGeom>
        </p:spPr>
        <p:txBody>
          <a:bodyPr vert="horz" lIns="91440" tIns="45720" rIns="91440" bIns="45720" rtlCol="0"/>
          <a:lstStyle>
            <a:lvl1pPr algn="r">
              <a:defRPr sz="1200"/>
            </a:lvl1pPr>
          </a:lstStyle>
          <a:p>
            <a:fld id="{A4E664F1-926F-49C0-8E40-A48D0CC17C39}" type="datetimeFigureOut">
              <a:rPr lang="hr-HR" smtClean="0"/>
              <a:t>10.11.2025.</a:t>
            </a:fld>
            <a:endParaRPr lang="hr-HR"/>
          </a:p>
        </p:txBody>
      </p:sp>
      <p:sp>
        <p:nvSpPr>
          <p:cNvPr id="4" name="Slide Image Placeholder 3"/>
          <p:cNvSpPr>
            <a:spLocks noGrp="1" noRot="1" noChangeAspect="1"/>
          </p:cNvSpPr>
          <p:nvPr>
            <p:ph type="sldImg" idx="2"/>
          </p:nvPr>
        </p:nvSpPr>
        <p:spPr>
          <a:xfrm>
            <a:off x="1143000" y="1243013"/>
            <a:ext cx="4475163" cy="3355975"/>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76275" y="4784725"/>
            <a:ext cx="5408613" cy="3914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9444038"/>
            <a:ext cx="2930525" cy="498475"/>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29050" y="9444038"/>
            <a:ext cx="2930525" cy="498475"/>
          </a:xfrm>
          <a:prstGeom prst="rect">
            <a:avLst/>
          </a:prstGeom>
        </p:spPr>
        <p:txBody>
          <a:bodyPr vert="horz" lIns="91440" tIns="45720" rIns="91440" bIns="45720" rtlCol="0" anchor="b"/>
          <a:lstStyle>
            <a:lvl1pPr algn="r">
              <a:defRPr sz="1200"/>
            </a:lvl1pPr>
          </a:lstStyle>
          <a:p>
            <a:fld id="{71500020-1FC3-4F84-B078-A2D2B8658408}" type="slidenum">
              <a:rPr lang="hr-HR" smtClean="0"/>
              <a:t>‹#›</a:t>
            </a:fld>
            <a:endParaRPr lang="hr-HR"/>
          </a:p>
        </p:txBody>
      </p:sp>
    </p:spTree>
    <p:extLst>
      <p:ext uri="{BB962C8B-B14F-4D97-AF65-F5344CB8AC3E}">
        <p14:creationId xmlns:p14="http://schemas.microsoft.com/office/powerpoint/2010/main" val="246421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1EF6F4A-F3F1-4C24-BD28-81C227187B3A}" type="datetimeFigureOut">
              <a:rPr lang="hr-HR" smtClean="0"/>
              <a:pPr/>
              <a:t>10.11.2025.</a:t>
            </a:fld>
            <a:endParaRPr lang="hr-H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hr-H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C1F7EEC-3704-4246-AC00-487ACDA17285}"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91EF6F4A-F3F1-4C24-BD28-81C227187B3A}" type="datetimeFigureOut">
              <a:rPr lang="hr-HR" smtClean="0"/>
              <a:pPr/>
              <a:t>10.11.2025.</a:t>
            </a:fld>
            <a:endParaRPr lang="hr-HR"/>
          </a:p>
        </p:txBody>
      </p:sp>
      <p:sp>
        <p:nvSpPr>
          <p:cNvPr id="5" name="Footer Placeholder 4"/>
          <p:cNvSpPr>
            <a:spLocks noGrp="1"/>
          </p:cNvSpPr>
          <p:nvPr>
            <p:ph type="ftr" sz="quarter" idx="11"/>
          </p:nvPr>
        </p:nvSpPr>
        <p:spPr>
          <a:xfrm>
            <a:off x="457200" y="6556248"/>
            <a:ext cx="3657600" cy="228600"/>
          </a:xfrm>
        </p:spPr>
        <p:txBody>
          <a:bodyPr/>
          <a:lstStyle/>
          <a:p>
            <a:endParaRPr lang="hr-H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C1F7EEC-3704-4246-AC00-487ACDA17285}" type="slidenum">
              <a:rPr lang="hr-HR" smtClean="0"/>
              <a:pPr/>
              <a:t>‹#›</a:t>
            </a:fld>
            <a:endParaRPr lang="hr-H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1EF6F4A-F3F1-4C24-BD28-81C227187B3A}" type="datetimeFigureOut">
              <a:rPr lang="hr-HR" smtClean="0"/>
              <a:pPr/>
              <a:t>10.11.2025.</a:t>
            </a:fld>
            <a:endParaRPr lang="hr-H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hr-HR"/>
          </a:p>
        </p:txBody>
      </p:sp>
      <p:sp>
        <p:nvSpPr>
          <p:cNvPr id="6" name="Slide Number Placeholder 5"/>
          <p:cNvSpPr>
            <a:spLocks noGrp="1"/>
          </p:cNvSpPr>
          <p:nvPr>
            <p:ph type="sldNum" sz="quarter" idx="12"/>
          </p:nvPr>
        </p:nvSpPr>
        <p:spPr>
          <a:xfrm>
            <a:off x="6733952" y="6555112"/>
            <a:ext cx="588336" cy="228600"/>
          </a:xfrm>
        </p:spPr>
        <p:txBody>
          <a:bodyPr/>
          <a:lstStyle/>
          <a:p>
            <a:fld id="{CC1F7EEC-3704-4246-AC00-487ACDA17285}" type="slidenum">
              <a:rPr lang="hr-HR" smtClean="0"/>
              <a:pPr/>
              <a:t>‹#›</a:t>
            </a:fld>
            <a:endParaRPr lang="hr-H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91EF6F4A-F3F1-4C24-BD28-81C227187B3A}" type="datetimeFigureOut">
              <a:rPr lang="hr-HR" smtClean="0"/>
              <a:pPr/>
              <a:t>10.11.2025.</a:t>
            </a:fld>
            <a:endParaRPr lang="hr-HR"/>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hr-HR"/>
          </a:p>
        </p:txBody>
      </p:sp>
      <p:sp>
        <p:nvSpPr>
          <p:cNvPr id="4" name="Slide Number Placeholder 3"/>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C1F7EEC-3704-4246-AC00-487ACDA17285}" type="slidenum">
              <a:rPr lang="hr-HR" smtClean="0"/>
              <a:pPr/>
              <a:t>‹#›</a:t>
            </a:fld>
            <a:endParaRPr lang="hr-H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91EF6F4A-F3F1-4C24-BD28-81C227187B3A}" type="datetimeFigureOut">
              <a:rPr lang="hr-HR" smtClean="0"/>
              <a:pPr/>
              <a:t>10.11.2025.</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C1F7EEC-3704-4246-AC00-487ACDA17285}" type="slidenum">
              <a:rPr lang="hr-HR" smtClean="0"/>
              <a:pPr/>
              <a:t>‹#›</a:t>
            </a:fld>
            <a:endParaRPr lang="hr-H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1EF6F4A-F3F1-4C24-BD28-81C227187B3A}" type="datetimeFigureOut">
              <a:rPr lang="hr-HR" smtClean="0"/>
              <a:pPr/>
              <a:t>10.11.2025.</a:t>
            </a:fld>
            <a:endParaRPr lang="hr-H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hr-H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C1F7EEC-3704-4246-AC00-487ACDA17285}"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pPr algn="ctr"/>
            <a:r>
              <a:rPr lang="hr-HR" sz="3600" b="1" i="1" dirty="0">
                <a:latin typeface="Arial" pitchFamily="34" charset="0"/>
                <a:cs typeface="Arial" pitchFamily="34" charset="0"/>
              </a:rPr>
              <a:t>AKTUALNOSTI IZ PRAVNOG POSLOVANJA ŠKOLE </a:t>
            </a:r>
          </a:p>
        </p:txBody>
      </p:sp>
      <p:sp>
        <p:nvSpPr>
          <p:cNvPr id="3" name="Podnaslov 2"/>
          <p:cNvSpPr>
            <a:spLocks noGrp="1"/>
          </p:cNvSpPr>
          <p:nvPr>
            <p:ph type="subTitle" idx="1"/>
          </p:nvPr>
        </p:nvSpPr>
        <p:spPr/>
        <p:txBody>
          <a:bodyPr>
            <a:normAutofit fontScale="92500"/>
          </a:bodyPr>
          <a:lstStyle/>
          <a:p>
            <a:r>
              <a:rPr lang="hr-HR" i="1" dirty="0"/>
              <a:t>Skup ravnatelja srednjoškolskih ustanova </a:t>
            </a:r>
          </a:p>
          <a:p>
            <a:r>
              <a:rPr lang="hr-HR" i="1" dirty="0"/>
              <a:t> Poreč, 12.11.2025.</a:t>
            </a:r>
          </a:p>
          <a:p>
            <a:pPr algn="r"/>
            <a:r>
              <a:rPr lang="hr-HR" sz="1800" i="1" dirty="0">
                <a:latin typeface="Arial" pitchFamily="34" charset="0"/>
                <a:cs typeface="Arial" pitchFamily="34" charset="0"/>
              </a:rPr>
              <a:t>Olivera Marinković, dipl.iur</a:t>
            </a:r>
          </a:p>
          <a:p>
            <a:pPr algn="r"/>
            <a:endParaRPr lang="hr-HR" sz="1800" i="1" dirty="0">
              <a:latin typeface="Arial" pitchFamily="34" charset="0"/>
              <a:cs typeface="Arial" pitchFamily="34" charset="0"/>
            </a:endParaRPr>
          </a:p>
          <a:p>
            <a:endParaRPr lang="hr-HR" dirty="0"/>
          </a:p>
        </p:txBody>
      </p:sp>
    </p:spTree>
    <p:extLst>
      <p:ext uri="{BB962C8B-B14F-4D97-AF65-F5344CB8AC3E}">
        <p14:creationId xmlns:p14="http://schemas.microsoft.com/office/powerpoint/2010/main" val="372040116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1600" dirty="0">
                <a:solidFill>
                  <a:srgbClr val="FF0000"/>
                </a:solidFill>
              </a:rPr>
              <a:t>Pomoćnici u nastavi – ZAPREKE</a:t>
            </a:r>
            <a:endParaRPr lang="hr-HR" sz="1600" dirty="0"/>
          </a:p>
        </p:txBody>
      </p:sp>
      <p:sp>
        <p:nvSpPr>
          <p:cNvPr id="3" name="Content Placeholder 2"/>
          <p:cNvSpPr>
            <a:spLocks noGrp="1"/>
          </p:cNvSpPr>
          <p:nvPr>
            <p:ph idx="1"/>
          </p:nvPr>
        </p:nvSpPr>
        <p:spPr/>
        <p:txBody>
          <a:bodyPr>
            <a:normAutofit/>
          </a:bodyPr>
          <a:lstStyle/>
          <a:p>
            <a:pPr fontAlgn="base"/>
            <a:r>
              <a:rPr lang="hr-HR" sz="1600" dirty="0"/>
              <a:t>Članak 23. stavak 1. Zakona o osobnoj asistenciji </a:t>
            </a:r>
          </a:p>
          <a:p>
            <a:pPr fontAlgn="base"/>
            <a:r>
              <a:rPr lang="hr-HR" sz="1600" dirty="0"/>
              <a:t>Pravomoćna presuda za kaznena djela navedena u članku 23. st. 1. točkama 1. i 2. </a:t>
            </a:r>
          </a:p>
          <a:p>
            <a:pPr fontAlgn="base"/>
            <a:r>
              <a:rPr lang="en-GB" sz="1600" dirty="0"/>
              <a:t>3. </a:t>
            </a:r>
            <a:r>
              <a:rPr lang="hr-HR" sz="1600" dirty="0"/>
              <a:t>ako</a:t>
            </a:r>
            <a:r>
              <a:rPr lang="en-GB" sz="1600" dirty="0"/>
              <a:t> je </a:t>
            </a:r>
            <a:r>
              <a:rPr lang="en-GB" sz="1600" dirty="0" err="1"/>
              <a:t>pravomoćno</a:t>
            </a:r>
            <a:r>
              <a:rPr lang="en-GB" sz="1600" dirty="0"/>
              <a:t> </a:t>
            </a:r>
            <a:r>
              <a:rPr lang="en-GB" sz="1600" dirty="0" err="1"/>
              <a:t>izrečena</a:t>
            </a:r>
            <a:r>
              <a:rPr lang="en-GB" sz="1600" dirty="0"/>
              <a:t> </a:t>
            </a:r>
            <a:r>
              <a:rPr lang="en-GB" sz="1600" dirty="0" err="1"/>
              <a:t>prekršajnopravna</a:t>
            </a:r>
            <a:r>
              <a:rPr lang="en-GB" sz="1600" dirty="0"/>
              <a:t> </a:t>
            </a:r>
            <a:r>
              <a:rPr lang="en-GB" sz="1600" dirty="0" err="1"/>
              <a:t>sankcija</a:t>
            </a:r>
            <a:r>
              <a:rPr lang="en-GB" sz="1600" dirty="0"/>
              <a:t> </a:t>
            </a:r>
            <a:r>
              <a:rPr lang="en-GB" sz="1600" dirty="0" err="1"/>
              <a:t>za</a:t>
            </a:r>
            <a:r>
              <a:rPr lang="en-GB" sz="1600" dirty="0"/>
              <a:t> </a:t>
            </a:r>
            <a:r>
              <a:rPr lang="en-GB" sz="1600" dirty="0" err="1"/>
              <a:t>nasilje</a:t>
            </a:r>
            <a:r>
              <a:rPr lang="en-GB" sz="1600" dirty="0"/>
              <a:t> u </a:t>
            </a:r>
            <a:r>
              <a:rPr lang="en-GB" sz="1600" dirty="0" err="1"/>
              <a:t>obitelji</a:t>
            </a:r>
            <a:endParaRPr lang="en-GB" sz="1600" dirty="0"/>
          </a:p>
          <a:p>
            <a:pPr fontAlgn="base"/>
            <a:r>
              <a:rPr lang="en-GB" sz="1600" dirty="0"/>
              <a:t>4. </a:t>
            </a:r>
            <a:r>
              <a:rPr lang="en-GB" sz="1600" dirty="0" err="1"/>
              <a:t>protiv</a:t>
            </a:r>
            <a:r>
              <a:rPr lang="en-GB" sz="1600" dirty="0"/>
              <a:t> </a:t>
            </a:r>
            <a:r>
              <a:rPr lang="en-GB" sz="1600" dirty="0" err="1"/>
              <a:t>koje</a:t>
            </a:r>
            <a:r>
              <a:rPr lang="en-GB" sz="1600" dirty="0"/>
              <a:t> se </a:t>
            </a:r>
            <a:r>
              <a:rPr lang="en-GB" sz="1600" dirty="0" err="1"/>
              <a:t>vodi</a:t>
            </a:r>
            <a:r>
              <a:rPr lang="en-GB" sz="1600" dirty="0"/>
              <a:t> </a:t>
            </a:r>
            <a:r>
              <a:rPr lang="en-GB" sz="1600" dirty="0" err="1"/>
              <a:t>postupak</a:t>
            </a:r>
            <a:r>
              <a:rPr lang="en-GB" sz="1600" dirty="0"/>
              <a:t> </a:t>
            </a:r>
            <a:r>
              <a:rPr lang="en-GB" sz="1600" dirty="0" err="1"/>
              <a:t>pred</a:t>
            </a:r>
            <a:r>
              <a:rPr lang="en-GB" sz="1600" dirty="0"/>
              <a:t> </a:t>
            </a:r>
            <a:r>
              <a:rPr lang="en-GB" sz="1600" dirty="0" err="1"/>
              <a:t>nadležnim</a:t>
            </a:r>
            <a:r>
              <a:rPr lang="en-GB" sz="1600" dirty="0"/>
              <a:t> </a:t>
            </a:r>
            <a:r>
              <a:rPr lang="en-GB" sz="1600" dirty="0" err="1"/>
              <a:t>sudom</a:t>
            </a:r>
            <a:r>
              <a:rPr lang="en-GB" sz="1600" dirty="0"/>
              <a:t> </a:t>
            </a:r>
            <a:r>
              <a:rPr lang="en-GB" sz="1600" dirty="0" err="1"/>
              <a:t>za</a:t>
            </a:r>
            <a:r>
              <a:rPr lang="en-GB" sz="1600" dirty="0"/>
              <a:t> </a:t>
            </a:r>
            <a:r>
              <a:rPr lang="en-GB" sz="1600" dirty="0" err="1"/>
              <a:t>kazneno</a:t>
            </a:r>
            <a:r>
              <a:rPr lang="en-GB" sz="1600" dirty="0"/>
              <a:t> </a:t>
            </a:r>
            <a:r>
              <a:rPr lang="en-GB" sz="1600" dirty="0" err="1"/>
              <a:t>djelo</a:t>
            </a:r>
            <a:r>
              <a:rPr lang="en-GB" sz="1600" dirty="0"/>
              <a:t> </a:t>
            </a:r>
            <a:r>
              <a:rPr lang="en-GB" sz="1600" dirty="0" err="1"/>
              <a:t>spolnog</a:t>
            </a:r>
            <a:r>
              <a:rPr lang="en-GB" sz="1600" dirty="0"/>
              <a:t> </a:t>
            </a:r>
            <a:r>
              <a:rPr lang="en-GB" sz="1600" dirty="0" err="1"/>
              <a:t>zlostavljanja</a:t>
            </a:r>
            <a:r>
              <a:rPr lang="en-GB" sz="1600" dirty="0"/>
              <a:t> </a:t>
            </a:r>
            <a:r>
              <a:rPr lang="en-GB" sz="1600" dirty="0" err="1"/>
              <a:t>i</a:t>
            </a:r>
            <a:r>
              <a:rPr lang="en-GB" sz="1600" dirty="0"/>
              <a:t> </a:t>
            </a:r>
            <a:r>
              <a:rPr lang="en-GB" sz="1600" dirty="0" err="1"/>
              <a:t>iskorištavanja</a:t>
            </a:r>
            <a:r>
              <a:rPr lang="en-GB" sz="1600" dirty="0"/>
              <a:t> </a:t>
            </a:r>
            <a:r>
              <a:rPr lang="en-GB" sz="1600" dirty="0" err="1"/>
              <a:t>djeteta</a:t>
            </a:r>
            <a:r>
              <a:rPr lang="en-GB" sz="1600" dirty="0"/>
              <a:t> (</a:t>
            </a:r>
            <a:r>
              <a:rPr lang="en-GB" sz="1600" dirty="0" err="1"/>
              <a:t>glava</a:t>
            </a:r>
            <a:r>
              <a:rPr lang="en-GB" sz="1600" dirty="0"/>
              <a:t> XVII.) </a:t>
            </a:r>
            <a:r>
              <a:rPr lang="en-GB" sz="1600" dirty="0" err="1"/>
              <a:t>iz</a:t>
            </a:r>
            <a:r>
              <a:rPr lang="en-GB" sz="1600" dirty="0"/>
              <a:t> </a:t>
            </a:r>
            <a:r>
              <a:rPr lang="en-GB" sz="1600" dirty="0" err="1"/>
              <a:t>Kaznenog</a:t>
            </a:r>
            <a:r>
              <a:rPr lang="en-GB" sz="1600" dirty="0"/>
              <a:t> </a:t>
            </a:r>
            <a:r>
              <a:rPr lang="en-GB" sz="1600" dirty="0" err="1"/>
              <a:t>zakona</a:t>
            </a:r>
            <a:r>
              <a:rPr lang="en-GB" sz="1600" dirty="0"/>
              <a:t> (»</a:t>
            </a:r>
            <a:r>
              <a:rPr lang="en-GB" sz="1600" dirty="0" err="1"/>
              <a:t>Narodne</a:t>
            </a:r>
            <a:r>
              <a:rPr lang="en-GB" sz="1600" dirty="0"/>
              <a:t> </a:t>
            </a:r>
            <a:r>
              <a:rPr lang="en-GB" sz="1600" dirty="0" err="1"/>
              <a:t>novine</a:t>
            </a:r>
            <a:r>
              <a:rPr lang="en-GB" sz="1600" dirty="0"/>
              <a:t>«, br. 125/11., 144/12., 56/15., 61/15. – </a:t>
            </a:r>
            <a:r>
              <a:rPr lang="en-GB" sz="1600" dirty="0" err="1"/>
              <a:t>ispravak</a:t>
            </a:r>
            <a:r>
              <a:rPr lang="en-GB" sz="1600" dirty="0"/>
              <a:t>, 101/17., 118/18., 126/19., 84/21. </a:t>
            </a:r>
            <a:r>
              <a:rPr lang="en-GB" sz="1600" dirty="0" err="1"/>
              <a:t>i</a:t>
            </a:r>
            <a:r>
              <a:rPr lang="en-GB" sz="1600" dirty="0"/>
              <a:t> 114/22.).</a:t>
            </a:r>
            <a:endParaRPr lang="hr-HR" sz="1600" dirty="0"/>
          </a:p>
          <a:p>
            <a:pPr fontAlgn="base"/>
            <a:r>
              <a:rPr lang="en-GB" sz="1600" dirty="0"/>
              <a:t>(2) </a:t>
            </a:r>
            <a:r>
              <a:rPr lang="en-GB" sz="1600" dirty="0" err="1"/>
              <a:t>Poslodavac</a:t>
            </a:r>
            <a:r>
              <a:rPr lang="en-GB" sz="1600" dirty="0"/>
              <a:t> je </a:t>
            </a:r>
            <a:r>
              <a:rPr lang="en-GB" sz="1600" dirty="0" err="1"/>
              <a:t>dužan</a:t>
            </a:r>
            <a:r>
              <a:rPr lang="en-GB" sz="1600" dirty="0"/>
              <a:t> </a:t>
            </a:r>
            <a:r>
              <a:rPr lang="en-GB" sz="1600" dirty="0" err="1"/>
              <a:t>po</a:t>
            </a:r>
            <a:r>
              <a:rPr lang="en-GB" sz="1600" dirty="0"/>
              <a:t> </a:t>
            </a:r>
            <a:r>
              <a:rPr lang="en-GB" sz="1600" dirty="0" err="1"/>
              <a:t>službenoj</a:t>
            </a:r>
            <a:r>
              <a:rPr lang="en-GB" sz="1600" dirty="0"/>
              <a:t> </a:t>
            </a:r>
            <a:r>
              <a:rPr lang="en-GB" sz="1600" dirty="0" err="1"/>
              <a:t>dužnosti</a:t>
            </a:r>
            <a:r>
              <a:rPr lang="en-GB" sz="1600" dirty="0"/>
              <a:t> </a:t>
            </a:r>
            <a:r>
              <a:rPr lang="en-GB" sz="1600" dirty="0" err="1"/>
              <a:t>pribaviti</a:t>
            </a:r>
            <a:r>
              <a:rPr lang="en-GB" sz="1600" dirty="0"/>
              <a:t> </a:t>
            </a:r>
            <a:r>
              <a:rPr lang="en-GB" sz="1600" dirty="0" err="1"/>
              <a:t>dokaz</a:t>
            </a:r>
            <a:r>
              <a:rPr lang="en-GB" sz="1600" dirty="0"/>
              <a:t> da </a:t>
            </a:r>
            <a:r>
              <a:rPr lang="en-GB" sz="1600" dirty="0" err="1"/>
              <a:t>osoba</a:t>
            </a:r>
            <a:r>
              <a:rPr lang="en-GB" sz="1600" dirty="0"/>
              <a:t> </a:t>
            </a:r>
            <a:r>
              <a:rPr lang="en-GB" sz="1600" dirty="0" err="1"/>
              <a:t>iz</a:t>
            </a:r>
            <a:r>
              <a:rPr lang="en-GB" sz="1600" dirty="0"/>
              <a:t> </a:t>
            </a:r>
            <a:r>
              <a:rPr lang="en-GB" sz="1600" dirty="0" err="1"/>
              <a:t>stavka</a:t>
            </a:r>
            <a:r>
              <a:rPr lang="en-GB" sz="1600" dirty="0"/>
              <a:t> 1. </a:t>
            </a:r>
            <a:r>
              <a:rPr lang="en-GB" sz="1600" dirty="0" err="1"/>
              <a:t>ovoga</a:t>
            </a:r>
            <a:r>
              <a:rPr lang="en-GB" sz="1600" dirty="0"/>
              <a:t> </a:t>
            </a:r>
            <a:r>
              <a:rPr lang="en-GB" sz="1600" dirty="0" err="1"/>
              <a:t>članka</a:t>
            </a:r>
            <a:r>
              <a:rPr lang="en-GB" sz="1600" dirty="0"/>
              <a:t> </a:t>
            </a:r>
            <a:r>
              <a:rPr lang="en-GB" sz="1600" dirty="0" err="1"/>
              <a:t>nije</a:t>
            </a:r>
            <a:r>
              <a:rPr lang="en-GB" sz="1600" dirty="0"/>
              <a:t> </a:t>
            </a:r>
            <a:r>
              <a:rPr lang="en-GB" sz="1600" dirty="0" err="1"/>
              <a:t>osuđena</a:t>
            </a:r>
            <a:r>
              <a:rPr lang="en-GB" sz="1600" dirty="0"/>
              <a:t> </a:t>
            </a:r>
            <a:r>
              <a:rPr lang="en-GB" sz="1600" dirty="0" err="1"/>
              <a:t>za</a:t>
            </a:r>
            <a:r>
              <a:rPr lang="en-GB" sz="1600" dirty="0"/>
              <a:t> </a:t>
            </a:r>
            <a:r>
              <a:rPr lang="en-GB" sz="1600" dirty="0" err="1"/>
              <a:t>kaznena</a:t>
            </a:r>
            <a:r>
              <a:rPr lang="en-GB" sz="1600" dirty="0"/>
              <a:t> </a:t>
            </a:r>
            <a:r>
              <a:rPr lang="en-GB" sz="1600" dirty="0" err="1"/>
              <a:t>djela</a:t>
            </a:r>
            <a:r>
              <a:rPr lang="en-GB" sz="1600" dirty="0"/>
              <a:t> </a:t>
            </a:r>
            <a:r>
              <a:rPr lang="en-GB" sz="1600" dirty="0" err="1"/>
              <a:t>ili</a:t>
            </a:r>
            <a:r>
              <a:rPr lang="en-GB" sz="1600" dirty="0"/>
              <a:t> </a:t>
            </a:r>
            <a:r>
              <a:rPr lang="en-GB" sz="1600" dirty="0" err="1"/>
              <a:t>za</a:t>
            </a:r>
            <a:r>
              <a:rPr lang="en-GB" sz="1600" dirty="0"/>
              <a:t> </a:t>
            </a:r>
            <a:r>
              <a:rPr lang="en-GB" sz="1600" dirty="0" err="1"/>
              <a:t>prekršaj</a:t>
            </a:r>
            <a:r>
              <a:rPr lang="en-GB" sz="1600" dirty="0"/>
              <a:t> </a:t>
            </a:r>
            <a:r>
              <a:rPr lang="en-GB" sz="1600" dirty="0" err="1"/>
              <a:t>iz</a:t>
            </a:r>
            <a:r>
              <a:rPr lang="en-GB" sz="1600" dirty="0"/>
              <a:t> </a:t>
            </a:r>
            <a:r>
              <a:rPr lang="en-GB" sz="1600" dirty="0" err="1"/>
              <a:t>stavka</a:t>
            </a:r>
            <a:r>
              <a:rPr lang="en-GB" sz="1600" dirty="0"/>
              <a:t> 1. </a:t>
            </a:r>
            <a:r>
              <a:rPr lang="en-GB" sz="1600" dirty="0" err="1"/>
              <a:t>ovoga</a:t>
            </a:r>
            <a:r>
              <a:rPr lang="en-GB" sz="1600" dirty="0"/>
              <a:t> </a:t>
            </a:r>
            <a:r>
              <a:rPr lang="en-GB" sz="1600" dirty="0" err="1"/>
              <a:t>članka</a:t>
            </a:r>
            <a:r>
              <a:rPr lang="en-GB" sz="1600" dirty="0"/>
              <a:t> </a:t>
            </a:r>
            <a:r>
              <a:rPr lang="en-GB" sz="1600" dirty="0" err="1"/>
              <a:t>te</a:t>
            </a:r>
            <a:r>
              <a:rPr lang="en-GB" sz="1600" dirty="0"/>
              <a:t> </a:t>
            </a:r>
            <a:r>
              <a:rPr lang="en-GB" sz="1600" dirty="0" err="1"/>
              <a:t>zatražiti</a:t>
            </a:r>
            <a:r>
              <a:rPr lang="en-GB" sz="1600" dirty="0"/>
              <a:t> od </a:t>
            </a:r>
            <a:r>
              <a:rPr lang="en-GB" sz="1600" dirty="0" err="1"/>
              <a:t>osobe</a:t>
            </a:r>
            <a:r>
              <a:rPr lang="en-GB" sz="1600" dirty="0"/>
              <a:t> </a:t>
            </a:r>
            <a:r>
              <a:rPr lang="en-GB" sz="1600" dirty="0" err="1"/>
              <a:t>iz</a:t>
            </a:r>
            <a:r>
              <a:rPr lang="en-GB" sz="1600" dirty="0"/>
              <a:t> </a:t>
            </a:r>
            <a:r>
              <a:rPr lang="en-GB" sz="1600" dirty="0" err="1"/>
              <a:t>stavka</a:t>
            </a:r>
            <a:r>
              <a:rPr lang="en-GB" sz="1600" dirty="0"/>
              <a:t> 1. </a:t>
            </a:r>
            <a:r>
              <a:rPr lang="en-GB" sz="1600" dirty="0" err="1"/>
              <a:t>ovoga</a:t>
            </a:r>
            <a:r>
              <a:rPr lang="en-GB" sz="1600" dirty="0"/>
              <a:t> </a:t>
            </a:r>
            <a:r>
              <a:rPr lang="en-GB" sz="1600" dirty="0" err="1"/>
              <a:t>članka</a:t>
            </a:r>
            <a:r>
              <a:rPr lang="en-GB" sz="1600" dirty="0"/>
              <a:t> </a:t>
            </a:r>
            <a:r>
              <a:rPr lang="en-GB" sz="1600" dirty="0" err="1"/>
              <a:t>dokaz</a:t>
            </a:r>
            <a:r>
              <a:rPr lang="en-GB" sz="1600" dirty="0"/>
              <a:t> da se </a:t>
            </a:r>
            <a:r>
              <a:rPr lang="en-GB" sz="1600" dirty="0" err="1"/>
              <a:t>protiv</a:t>
            </a:r>
            <a:r>
              <a:rPr lang="en-GB" sz="1600" dirty="0"/>
              <a:t> </a:t>
            </a:r>
            <a:r>
              <a:rPr lang="en-GB" sz="1600" dirty="0" err="1"/>
              <a:t>nje</a:t>
            </a:r>
            <a:r>
              <a:rPr lang="en-GB" sz="1600" dirty="0"/>
              <a:t> ne </a:t>
            </a:r>
            <a:r>
              <a:rPr lang="en-GB" sz="1600" dirty="0" err="1"/>
              <a:t>vodi</a:t>
            </a:r>
            <a:r>
              <a:rPr lang="en-GB" sz="1600" dirty="0"/>
              <a:t> </a:t>
            </a:r>
            <a:r>
              <a:rPr lang="en-GB" sz="1600" dirty="0" err="1"/>
              <a:t>postupak</a:t>
            </a:r>
            <a:r>
              <a:rPr lang="en-GB" sz="1600" dirty="0"/>
              <a:t> </a:t>
            </a:r>
            <a:r>
              <a:rPr lang="en-GB" sz="1600" dirty="0" err="1"/>
              <a:t>iz</a:t>
            </a:r>
            <a:r>
              <a:rPr lang="en-GB" sz="1600" dirty="0"/>
              <a:t> </a:t>
            </a:r>
            <a:r>
              <a:rPr lang="en-GB" sz="1600" dirty="0" err="1"/>
              <a:t>stavka</a:t>
            </a:r>
            <a:r>
              <a:rPr lang="en-GB" sz="1600" dirty="0"/>
              <a:t> 1. </a:t>
            </a:r>
            <a:r>
              <a:rPr lang="en-GB" sz="1600" dirty="0" err="1"/>
              <a:t>točke</a:t>
            </a:r>
            <a:r>
              <a:rPr lang="en-GB" sz="1600" dirty="0"/>
              <a:t> 4. </a:t>
            </a:r>
            <a:r>
              <a:rPr lang="en-GB" sz="1600" dirty="0" err="1"/>
              <a:t>ovoga</a:t>
            </a:r>
            <a:r>
              <a:rPr lang="en-GB" sz="1600" dirty="0"/>
              <a:t> </a:t>
            </a:r>
            <a:r>
              <a:rPr lang="en-GB" sz="1600" dirty="0" err="1"/>
              <a:t>članka</a:t>
            </a:r>
            <a:r>
              <a:rPr lang="en-GB" sz="1600" dirty="0"/>
              <a:t>.</a:t>
            </a:r>
          </a:p>
          <a:p>
            <a:pPr fontAlgn="base"/>
            <a:r>
              <a:rPr lang="en-GB" sz="1600" dirty="0"/>
              <a:t>(3) </a:t>
            </a:r>
            <a:r>
              <a:rPr lang="en-GB" sz="1600" dirty="0" err="1"/>
              <a:t>Poslodavac</a:t>
            </a:r>
            <a:r>
              <a:rPr lang="en-GB" sz="1600" dirty="0"/>
              <a:t> je </a:t>
            </a:r>
            <a:r>
              <a:rPr lang="en-GB" sz="1600" dirty="0" err="1"/>
              <a:t>dužan</a:t>
            </a:r>
            <a:r>
              <a:rPr lang="en-GB" sz="1600" dirty="0"/>
              <a:t> </a:t>
            </a:r>
            <a:r>
              <a:rPr lang="en-GB" sz="1600" dirty="0" err="1"/>
              <a:t>za</a:t>
            </a:r>
            <a:r>
              <a:rPr lang="en-GB" sz="1600" dirty="0"/>
              <a:t> </a:t>
            </a:r>
            <a:r>
              <a:rPr lang="en-GB" sz="1600" dirty="0" err="1"/>
              <a:t>sve</a:t>
            </a:r>
            <a:r>
              <a:rPr lang="en-GB" sz="1600" dirty="0"/>
              <a:t> </a:t>
            </a:r>
            <a:r>
              <a:rPr lang="en-GB" sz="1600" dirty="0" err="1"/>
              <a:t>radnike</a:t>
            </a:r>
            <a:r>
              <a:rPr lang="en-GB" sz="1600" dirty="0"/>
              <a:t> </a:t>
            </a:r>
            <a:r>
              <a:rPr lang="en-GB" sz="1600" dirty="0" err="1"/>
              <a:t>koji</a:t>
            </a:r>
            <a:r>
              <a:rPr lang="en-GB" sz="1600" dirty="0"/>
              <a:t> </a:t>
            </a:r>
            <a:r>
              <a:rPr lang="en-GB" sz="1600" dirty="0" err="1"/>
              <a:t>pružaju</a:t>
            </a:r>
            <a:r>
              <a:rPr lang="en-GB" sz="1600" dirty="0"/>
              <a:t> </a:t>
            </a:r>
            <a:r>
              <a:rPr lang="en-GB" sz="1600" dirty="0" err="1"/>
              <a:t>uslugu</a:t>
            </a:r>
            <a:r>
              <a:rPr lang="en-GB" sz="1600" dirty="0"/>
              <a:t> </a:t>
            </a:r>
            <a:r>
              <a:rPr lang="en-GB" sz="1600" dirty="0" err="1"/>
              <a:t>osobne</a:t>
            </a:r>
            <a:r>
              <a:rPr lang="en-GB" sz="1600" dirty="0"/>
              <a:t> </a:t>
            </a:r>
            <a:r>
              <a:rPr lang="en-GB" sz="1600" dirty="0" err="1"/>
              <a:t>asistencije</a:t>
            </a:r>
            <a:r>
              <a:rPr lang="en-GB" sz="1600" dirty="0"/>
              <a:t>, </a:t>
            </a:r>
            <a:r>
              <a:rPr lang="en-GB" sz="1600" dirty="0" err="1"/>
              <a:t>najmanje</a:t>
            </a:r>
            <a:r>
              <a:rPr lang="en-GB" sz="1600" dirty="0"/>
              <a:t> </a:t>
            </a:r>
            <a:r>
              <a:rPr lang="en-GB" sz="1600" dirty="0" err="1"/>
              <a:t>jednom</a:t>
            </a:r>
            <a:r>
              <a:rPr lang="en-GB" sz="1600" dirty="0"/>
              <a:t> </a:t>
            </a:r>
            <a:r>
              <a:rPr lang="en-GB" sz="1600" dirty="0" err="1"/>
              <a:t>godišnje</a:t>
            </a:r>
            <a:r>
              <a:rPr lang="en-GB" sz="1600" dirty="0"/>
              <a:t>, </a:t>
            </a:r>
            <a:r>
              <a:rPr lang="en-GB" sz="1600" dirty="0" err="1"/>
              <a:t>pribaviti</a:t>
            </a:r>
            <a:r>
              <a:rPr lang="en-GB" sz="1600" dirty="0"/>
              <a:t> </a:t>
            </a:r>
            <a:r>
              <a:rPr lang="en-GB" sz="1600" dirty="0" err="1"/>
              <a:t>dokaze</a:t>
            </a:r>
            <a:r>
              <a:rPr lang="en-GB" sz="1600" dirty="0"/>
              <a:t> </a:t>
            </a:r>
            <a:r>
              <a:rPr lang="en-GB" sz="1600" dirty="0" err="1"/>
              <a:t>iz</a:t>
            </a:r>
            <a:r>
              <a:rPr lang="en-GB" sz="1600" dirty="0"/>
              <a:t> </a:t>
            </a:r>
            <a:r>
              <a:rPr lang="en-GB" sz="1600" dirty="0" err="1"/>
              <a:t>stavka</a:t>
            </a:r>
            <a:r>
              <a:rPr lang="en-GB" sz="1600" dirty="0"/>
              <a:t> 2. </a:t>
            </a:r>
            <a:r>
              <a:rPr lang="en-GB" sz="1600" dirty="0" err="1"/>
              <a:t>ovoga</a:t>
            </a:r>
            <a:r>
              <a:rPr lang="en-GB" sz="1600" dirty="0"/>
              <a:t> </a:t>
            </a:r>
            <a:r>
              <a:rPr lang="en-GB" sz="1600" dirty="0" err="1"/>
              <a:t>članka</a:t>
            </a:r>
            <a:r>
              <a:rPr lang="en-GB" sz="1600" dirty="0"/>
              <a:t>.</a:t>
            </a:r>
          </a:p>
        </p:txBody>
      </p:sp>
    </p:spTree>
    <p:extLst>
      <p:ext uri="{BB962C8B-B14F-4D97-AF65-F5344CB8AC3E}">
        <p14:creationId xmlns:p14="http://schemas.microsoft.com/office/powerpoint/2010/main" val="290834944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1600" dirty="0">
                <a:solidFill>
                  <a:srgbClr val="00B0F0"/>
                </a:solidFill>
              </a:rPr>
              <a:t>PRAVO PREDNOSTI PRI ZAPOŠLJAVANJU PREMA POSEBNIM PROPISIMA </a:t>
            </a:r>
            <a:br>
              <a:rPr lang="hr-HR" sz="1600" dirty="0">
                <a:solidFill>
                  <a:srgbClr val="00B0F0"/>
                </a:solidFill>
              </a:rPr>
            </a:br>
            <a:endParaRPr lang="hr-HR" sz="1600" dirty="0"/>
          </a:p>
        </p:txBody>
      </p:sp>
      <p:sp>
        <p:nvSpPr>
          <p:cNvPr id="3" name="Content Placeholder 2"/>
          <p:cNvSpPr>
            <a:spLocks noGrp="1"/>
          </p:cNvSpPr>
          <p:nvPr>
            <p:ph idx="1"/>
          </p:nvPr>
        </p:nvSpPr>
        <p:spPr>
          <a:xfrm>
            <a:off x="457200" y="1679024"/>
            <a:ext cx="7239000" cy="4846320"/>
          </a:xfrm>
        </p:spPr>
        <p:txBody>
          <a:bodyPr>
            <a:normAutofit/>
          </a:bodyPr>
          <a:lstStyle/>
          <a:p>
            <a:r>
              <a:rPr lang="hr-HR" sz="1600" dirty="0"/>
              <a:t>Pravo prednosti pri zapošljavanju prema posebnim propisima: Zakonu o pravima hrvatskih branitelja iz Domovinskog rata i  članova njihovih obitelji, Zakonu o zaštiti vojnih i civilnih  invalida rata, Zakonu o profesionalnoj rehabilitaciji i zapošljavanju osoba s invaliditetom, Zakonu o civilnim stradalnicima iz Domovinskog rata, </a:t>
            </a:r>
            <a:r>
              <a:rPr lang="hr-HR" sz="1600" dirty="0">
                <a:solidFill>
                  <a:srgbClr val="FF0000"/>
                </a:solidFill>
              </a:rPr>
              <a:t>pod jednakim uvjetima i u skladu s Pravilnikom o zapošljavanju ...</a:t>
            </a:r>
          </a:p>
          <a:p>
            <a:r>
              <a:rPr lang="hr-HR" sz="1600" dirty="0"/>
              <a:t>Nestručni kandidati nemaju prednost </a:t>
            </a:r>
          </a:p>
          <a:p>
            <a:r>
              <a:rPr lang="hr-HR" sz="1600" dirty="0">
                <a:solidFill>
                  <a:srgbClr val="00B0F0"/>
                </a:solidFill>
              </a:rPr>
              <a:t>IZVJEŠĆIVANJE KANDIDATA </a:t>
            </a:r>
            <a:r>
              <a:rPr lang="hr-HR" sz="1600" dirty="0"/>
              <a:t>– </a:t>
            </a:r>
            <a:r>
              <a:rPr lang="hr-HR" sz="1600" b="1" dirty="0">
                <a:latin typeface="Trebuchet MS" pitchFamily="34" charset="0"/>
                <a:cs typeface="Times New Roman" panose="02020603050405020304" pitchFamily="18" charset="0"/>
              </a:rPr>
              <a:t>obavezna pisana obavijest kandidatima u slučaju prijave na natječaj osobe koja se poziva na pravo prednosti u </a:t>
            </a:r>
            <a:r>
              <a:rPr lang="hr-HR" sz="1600" dirty="0">
                <a:latin typeface="Trebuchet MS" pitchFamily="34" charset="0"/>
                <a:cs typeface="Times New Roman" panose="02020603050405020304" pitchFamily="18" charset="0"/>
              </a:rPr>
              <a:t>roku od 15 dana nakon sklapanja ugovora o radu s izabranim kandidatom</a:t>
            </a:r>
          </a:p>
          <a:p>
            <a:r>
              <a:rPr lang="hr-HR" sz="1600" dirty="0">
                <a:latin typeface="Trebuchet MS" pitchFamily="34" charset="0"/>
                <a:cs typeface="Times New Roman" panose="02020603050405020304" pitchFamily="18" charset="0"/>
              </a:rPr>
              <a:t>Osobi  koja se poziva na pravo prednosti pri zapošljavanju  dostaviti obavijest prema pravilima osobne dostave, s potvrdom o izvršenoj dostavi (povratnica ili dostavnica) </a:t>
            </a:r>
          </a:p>
          <a:p>
            <a:r>
              <a:rPr lang="hr-HR" sz="1600" dirty="0">
                <a:latin typeface="Trebuchet MS" pitchFamily="34" charset="0"/>
                <a:cs typeface="Times New Roman" panose="02020603050405020304" pitchFamily="18" charset="0"/>
              </a:rPr>
              <a:t>Isti tekst obavijesti treba  dostaviti  i ostalim kandidatima u skladu s odredbama članka 24. stavka 4. Temeljnog kolektivnog ugovora za službenike i namještenike u javnim službama - poslodavac je u obvezi na isti način i u istom roku obavijestiti sve kandidate o rezultatima natječaja.</a:t>
            </a:r>
          </a:p>
          <a:p>
            <a:endParaRPr lang="hr-HR" sz="1600" dirty="0">
              <a:solidFill>
                <a:srgbClr val="00B0F0"/>
              </a:solidFill>
            </a:endParaRPr>
          </a:p>
          <a:p>
            <a:endParaRPr lang="hr-HR" sz="1600" dirty="0">
              <a:solidFill>
                <a:srgbClr val="00B0F0"/>
              </a:solidFill>
            </a:endParaRPr>
          </a:p>
          <a:p>
            <a:endParaRPr lang="hr-HR" sz="1600" dirty="0">
              <a:solidFill>
                <a:srgbClr val="00B0F0"/>
              </a:solidFill>
            </a:endParaRPr>
          </a:p>
        </p:txBody>
      </p:sp>
    </p:spTree>
    <p:extLst>
      <p:ext uri="{BB962C8B-B14F-4D97-AF65-F5344CB8AC3E}">
        <p14:creationId xmlns:p14="http://schemas.microsoft.com/office/powerpoint/2010/main" val="210864996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a:bodyPr>
          <a:lstStyle/>
          <a:p>
            <a:r>
              <a:rPr lang="hr-HR" sz="1600" dirty="0">
                <a:solidFill>
                  <a:srgbClr val="00B0F0"/>
                </a:solidFill>
              </a:rPr>
              <a:t>NATJEČAJNI POSTUPAK </a:t>
            </a:r>
            <a:r>
              <a:rPr lang="hr-HR" sz="1600" dirty="0"/>
              <a:t>provodi se prema Pravilniku o zapošljavanju...propisani rokovi, Povjerenstvo (sastav, imenovanje...),  testiranje/vrednovanje/selekcijski postupci...</a:t>
            </a:r>
          </a:p>
          <a:p>
            <a:r>
              <a:rPr lang="hr-HR" sz="1600" dirty="0">
                <a:solidFill>
                  <a:srgbClr val="00B0F0"/>
                </a:solidFill>
              </a:rPr>
              <a:t>PRETHODNA SUGLASNOST ŠKOLSKOG ODBORA</a:t>
            </a:r>
          </a:p>
          <a:p>
            <a:r>
              <a:rPr lang="hr-HR" sz="1600" dirty="0"/>
              <a:t>po završetku postupka vrednovanja prema Pravilniku o zapošljavanju...</a:t>
            </a:r>
          </a:p>
          <a:p>
            <a:r>
              <a:rPr lang="hr-HR" sz="1600" dirty="0"/>
              <a:t>s organizacijskim viškom upućenim od strane nadležnog tijela županije odnosno Gradskog ureda</a:t>
            </a:r>
          </a:p>
          <a:p>
            <a:r>
              <a:rPr lang="hr-HR" sz="1600" dirty="0"/>
              <a:t>pomoćnicima u nastavi</a:t>
            </a:r>
          </a:p>
          <a:p>
            <a:r>
              <a:rPr lang="hr-HR" sz="1600" dirty="0"/>
              <a:t>zapošljavanje umirovljenika prema članku 107. st. 12. ZOOOSŠ</a:t>
            </a:r>
          </a:p>
          <a:p>
            <a:r>
              <a:rPr lang="hr-HR" sz="1600" dirty="0"/>
              <a:t>premještaj zaposlenika</a:t>
            </a:r>
          </a:p>
          <a:p>
            <a:r>
              <a:rPr lang="hr-HR" sz="1600" dirty="0"/>
              <a:t>korisnici STEM stipendije</a:t>
            </a:r>
          </a:p>
          <a:p>
            <a:r>
              <a:rPr lang="hr-HR" sz="1600" dirty="0"/>
              <a:t>dopuni ili umanjenju satnice zaposlenika!?</a:t>
            </a:r>
          </a:p>
          <a:p>
            <a:r>
              <a:rPr lang="hr-HR" sz="1600" dirty="0"/>
              <a:t>vjeroučitelji!!? </a:t>
            </a:r>
          </a:p>
          <a:p>
            <a:endParaRPr lang="hr-HR" sz="1600" dirty="0"/>
          </a:p>
          <a:p>
            <a:endParaRPr lang="hr-HR" sz="2800" dirty="0">
              <a:solidFill>
                <a:srgbClr val="FF0000"/>
              </a:solidFill>
            </a:endParaRPr>
          </a:p>
          <a:p>
            <a:endParaRPr lang="hr-HR" sz="1600" dirty="0"/>
          </a:p>
          <a:p>
            <a:endParaRPr lang="hr-HR" sz="1600" dirty="0"/>
          </a:p>
          <a:p>
            <a:endParaRPr lang="hr-HR" sz="1600" dirty="0"/>
          </a:p>
        </p:txBody>
      </p:sp>
    </p:spTree>
    <p:extLst>
      <p:ext uri="{BB962C8B-B14F-4D97-AF65-F5344CB8AC3E}">
        <p14:creationId xmlns:p14="http://schemas.microsoft.com/office/powerpoint/2010/main" val="324104008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1800" dirty="0"/>
              <a:t>Ne zasnivanje radnog odnosa </a:t>
            </a:r>
          </a:p>
        </p:txBody>
      </p:sp>
      <p:sp>
        <p:nvSpPr>
          <p:cNvPr id="3" name="Content Placeholder 2"/>
          <p:cNvSpPr>
            <a:spLocks noGrp="1"/>
          </p:cNvSpPr>
          <p:nvPr>
            <p:ph idx="1"/>
          </p:nvPr>
        </p:nvSpPr>
        <p:spPr/>
        <p:txBody>
          <a:bodyPr>
            <a:normAutofit/>
          </a:bodyPr>
          <a:lstStyle/>
          <a:p>
            <a:r>
              <a:rPr lang="hr-HR" sz="1800" dirty="0"/>
              <a:t>Odustanak kandidata, loši rezultati procjene/ vrednovanja /selekcijskog postupka, prestanak potrebe za realizacijom natječaja</a:t>
            </a:r>
          </a:p>
          <a:p>
            <a:r>
              <a:rPr lang="hr-HR" sz="1800" dirty="0"/>
              <a:t>Odluka o ne zasnivanju radnog odnosa, Odluka o ne izboru kandidata, Odluka o obustavi natječaja – prema Pravilniku o zapošljavanju ... – donosi ravnatelj</a:t>
            </a:r>
          </a:p>
          <a:p>
            <a:r>
              <a:rPr lang="hr-HR" sz="1800" dirty="0"/>
              <a:t>Poništenje natječaja</a:t>
            </a:r>
          </a:p>
          <a:p>
            <a:pPr marL="0" indent="0">
              <a:buNone/>
            </a:pPr>
            <a:endParaRPr lang="hr-HR" sz="1800" dirty="0"/>
          </a:p>
        </p:txBody>
      </p:sp>
    </p:spTree>
    <p:extLst>
      <p:ext uri="{BB962C8B-B14F-4D97-AF65-F5344CB8AC3E}">
        <p14:creationId xmlns:p14="http://schemas.microsoft.com/office/powerpoint/2010/main" val="287523272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Zasnivanje radnog odnosa bez natječaja</a:t>
            </a:r>
            <a:br>
              <a:rPr lang="hr-HR" sz="2000" dirty="0"/>
            </a:br>
            <a:r>
              <a:rPr lang="hr-HR" sz="1600" dirty="0"/>
              <a:t>članak 107. stavak 11. podstavci 1.-6.</a:t>
            </a:r>
            <a:endParaRPr lang="hr-HR" sz="2000" dirty="0"/>
          </a:p>
        </p:txBody>
      </p:sp>
      <p:sp>
        <p:nvSpPr>
          <p:cNvPr id="3" name="Content Placeholder 2"/>
          <p:cNvSpPr>
            <a:spLocks noGrp="1"/>
          </p:cNvSpPr>
          <p:nvPr>
            <p:ph idx="1"/>
          </p:nvPr>
        </p:nvSpPr>
        <p:spPr/>
        <p:txBody>
          <a:bodyPr>
            <a:normAutofit fontScale="85000" lnSpcReduction="20000"/>
          </a:bodyPr>
          <a:lstStyle/>
          <a:p>
            <a:pPr fontAlgn="base"/>
            <a:r>
              <a:rPr lang="hr-HR" sz="2000" dirty="0">
                <a:solidFill>
                  <a:srgbClr val="00B0F0"/>
                </a:solidFill>
              </a:rPr>
              <a:t>Radni odnos može se zasnovati bez natječaja:</a:t>
            </a:r>
          </a:p>
          <a:p>
            <a:pPr fontAlgn="base"/>
            <a:r>
              <a:rPr lang="en-GB" sz="2000" dirty="0"/>
              <a:t> </a:t>
            </a:r>
            <a:r>
              <a:rPr lang="en-GB" sz="2000" dirty="0" err="1"/>
              <a:t>na</a:t>
            </a:r>
            <a:r>
              <a:rPr lang="en-GB" sz="2000" dirty="0"/>
              <a:t> </a:t>
            </a:r>
            <a:r>
              <a:rPr lang="en-GB" sz="2000" dirty="0" err="1"/>
              <a:t>određeno</a:t>
            </a:r>
            <a:r>
              <a:rPr lang="en-GB" sz="2000" dirty="0"/>
              <a:t> </a:t>
            </a:r>
            <a:r>
              <a:rPr lang="en-GB" sz="2000" dirty="0" err="1"/>
              <a:t>vrijeme</a:t>
            </a:r>
            <a:r>
              <a:rPr lang="en-GB" sz="2000" dirty="0"/>
              <a:t>, </a:t>
            </a:r>
            <a:r>
              <a:rPr lang="en-GB" sz="2000" dirty="0" err="1"/>
              <a:t>kada</a:t>
            </a:r>
            <a:r>
              <a:rPr lang="en-GB" sz="2000" dirty="0"/>
              <a:t> </a:t>
            </a:r>
            <a:r>
              <a:rPr lang="en-GB" sz="2000" dirty="0" err="1"/>
              <a:t>obavljanje</a:t>
            </a:r>
            <a:r>
              <a:rPr lang="en-GB" sz="2000" dirty="0"/>
              <a:t> </a:t>
            </a:r>
            <a:r>
              <a:rPr lang="en-GB" sz="2000" dirty="0" err="1"/>
              <a:t>poslova</a:t>
            </a:r>
            <a:r>
              <a:rPr lang="en-GB" sz="2000" dirty="0"/>
              <a:t> ne </a:t>
            </a:r>
            <a:r>
              <a:rPr lang="en-GB" sz="2000" dirty="0" err="1"/>
              <a:t>trpi</a:t>
            </a:r>
            <a:r>
              <a:rPr lang="en-GB" sz="2000" dirty="0"/>
              <a:t> </a:t>
            </a:r>
            <a:r>
              <a:rPr lang="en-GB" sz="2000" dirty="0" err="1"/>
              <a:t>odgodu</a:t>
            </a:r>
            <a:r>
              <a:rPr lang="en-GB" sz="2000" dirty="0"/>
              <a:t>, do </a:t>
            </a:r>
            <a:r>
              <a:rPr lang="en-GB" sz="2000" dirty="0" err="1"/>
              <a:t>zasnivanja</a:t>
            </a:r>
            <a:r>
              <a:rPr lang="en-GB" sz="2000" dirty="0"/>
              <a:t> </a:t>
            </a:r>
            <a:r>
              <a:rPr lang="en-GB" sz="2000" dirty="0" err="1"/>
              <a:t>radnog</a:t>
            </a:r>
            <a:r>
              <a:rPr lang="en-GB" sz="2000" dirty="0"/>
              <a:t> </a:t>
            </a:r>
            <a:r>
              <a:rPr lang="en-GB" sz="2000" dirty="0" err="1"/>
              <a:t>odnosa</a:t>
            </a:r>
            <a:r>
              <a:rPr lang="en-GB" sz="2000" dirty="0"/>
              <a:t> </a:t>
            </a:r>
            <a:r>
              <a:rPr lang="en-GB" sz="2000" dirty="0" err="1"/>
              <a:t>na</a:t>
            </a:r>
            <a:r>
              <a:rPr lang="en-GB" sz="2000" dirty="0"/>
              <a:t> </a:t>
            </a:r>
            <a:r>
              <a:rPr lang="en-GB" sz="2000" dirty="0" err="1"/>
              <a:t>temelju</a:t>
            </a:r>
            <a:r>
              <a:rPr lang="en-GB" sz="2000" dirty="0"/>
              <a:t> </a:t>
            </a:r>
            <a:r>
              <a:rPr lang="en-GB" sz="2000" dirty="0" err="1"/>
              <a:t>natječaja</a:t>
            </a:r>
            <a:r>
              <a:rPr lang="en-GB" sz="2000" dirty="0"/>
              <a:t> </a:t>
            </a:r>
            <a:r>
              <a:rPr lang="en-GB" sz="2000" dirty="0" err="1"/>
              <a:t>ili</a:t>
            </a:r>
            <a:r>
              <a:rPr lang="en-GB" sz="2000" dirty="0"/>
              <a:t> </a:t>
            </a:r>
            <a:r>
              <a:rPr lang="en-GB" sz="2000" dirty="0" err="1"/>
              <a:t>na</a:t>
            </a:r>
            <a:r>
              <a:rPr lang="en-GB" sz="2000" dirty="0"/>
              <a:t> </a:t>
            </a:r>
            <a:r>
              <a:rPr lang="en-GB" sz="2000" dirty="0" err="1"/>
              <a:t>drugi</a:t>
            </a:r>
            <a:r>
              <a:rPr lang="en-GB" sz="2000" dirty="0"/>
              <a:t> </a:t>
            </a:r>
            <a:r>
              <a:rPr lang="en-GB" sz="2000" dirty="0" err="1"/>
              <a:t>propisan</a:t>
            </a:r>
            <a:r>
              <a:rPr lang="en-GB" sz="2000" dirty="0"/>
              <a:t> </a:t>
            </a:r>
            <a:r>
              <a:rPr lang="en-GB" sz="2000" dirty="0" err="1"/>
              <a:t>način</a:t>
            </a:r>
            <a:r>
              <a:rPr lang="en-GB" sz="2000" dirty="0"/>
              <a:t>, </a:t>
            </a:r>
            <a:r>
              <a:rPr lang="en-GB" sz="2000" dirty="0" err="1"/>
              <a:t>ali</a:t>
            </a:r>
            <a:r>
              <a:rPr lang="en-GB" sz="2000" dirty="0"/>
              <a:t> ne </a:t>
            </a:r>
            <a:r>
              <a:rPr lang="en-GB" sz="2000" dirty="0" err="1"/>
              <a:t>dulje</a:t>
            </a:r>
            <a:r>
              <a:rPr lang="en-GB" sz="2000" dirty="0"/>
              <a:t> od 60 dana,</a:t>
            </a:r>
            <a:endParaRPr lang="hr-HR" sz="2000" dirty="0"/>
          </a:p>
          <a:p>
            <a:pPr fontAlgn="base"/>
            <a:r>
              <a:rPr lang="en-GB" sz="2000" dirty="0"/>
              <a:t>s </a:t>
            </a:r>
            <a:r>
              <a:rPr lang="en-GB" sz="2000" dirty="0" err="1"/>
              <a:t>osobom</a:t>
            </a:r>
            <a:r>
              <a:rPr lang="en-GB" sz="2000" dirty="0"/>
              <a:t> </a:t>
            </a:r>
            <a:r>
              <a:rPr lang="en-GB" sz="2000" dirty="0" err="1"/>
              <a:t>kojoj</a:t>
            </a:r>
            <a:r>
              <a:rPr lang="en-GB" sz="2000" dirty="0"/>
              <a:t> je </a:t>
            </a:r>
            <a:r>
              <a:rPr lang="en-GB" sz="2000" dirty="0" err="1"/>
              <a:t>ugovor</a:t>
            </a:r>
            <a:r>
              <a:rPr lang="en-GB" sz="2000" dirty="0"/>
              <a:t> o </a:t>
            </a:r>
            <a:r>
              <a:rPr lang="en-GB" sz="2000" dirty="0" err="1"/>
              <a:t>radu</a:t>
            </a:r>
            <a:r>
              <a:rPr lang="en-GB" sz="2000" dirty="0"/>
              <a:t> </a:t>
            </a:r>
            <a:r>
              <a:rPr lang="en-GB" sz="2000" dirty="0" err="1"/>
              <a:t>na</a:t>
            </a:r>
            <a:r>
              <a:rPr lang="en-GB" sz="2000" dirty="0"/>
              <a:t> </a:t>
            </a:r>
            <a:r>
              <a:rPr lang="en-GB" sz="2000" dirty="0" err="1"/>
              <a:t>neodređeno</a:t>
            </a:r>
            <a:r>
              <a:rPr lang="en-GB" sz="2000" dirty="0"/>
              <a:t> </a:t>
            </a:r>
            <a:r>
              <a:rPr lang="en-GB" sz="2000" dirty="0" err="1"/>
              <a:t>vrijeme</a:t>
            </a:r>
            <a:r>
              <a:rPr lang="en-GB" sz="2000" dirty="0"/>
              <a:t> </a:t>
            </a:r>
            <a:r>
              <a:rPr lang="en-GB" sz="2000" dirty="0" err="1"/>
              <a:t>otkazan</a:t>
            </a:r>
            <a:r>
              <a:rPr lang="en-GB" sz="2000" dirty="0"/>
              <a:t> </a:t>
            </a:r>
            <a:r>
              <a:rPr lang="en-GB" sz="2000" dirty="0" err="1"/>
              <a:t>zbog</a:t>
            </a:r>
            <a:r>
              <a:rPr lang="en-GB" sz="2000" dirty="0"/>
              <a:t> </a:t>
            </a:r>
            <a:r>
              <a:rPr lang="en-GB" sz="2000" dirty="0" err="1"/>
              <a:t>gospodarskih</a:t>
            </a:r>
            <a:r>
              <a:rPr lang="en-GB" sz="2000" dirty="0"/>
              <a:t>, </a:t>
            </a:r>
            <a:r>
              <a:rPr lang="en-GB" sz="2000" dirty="0" err="1"/>
              <a:t>tehničkih</a:t>
            </a:r>
            <a:r>
              <a:rPr lang="en-GB" sz="2000" dirty="0"/>
              <a:t> </a:t>
            </a:r>
            <a:r>
              <a:rPr lang="en-GB" sz="2000" dirty="0" err="1"/>
              <a:t>ili</a:t>
            </a:r>
            <a:r>
              <a:rPr lang="en-GB" sz="2000" dirty="0"/>
              <a:t> </a:t>
            </a:r>
            <a:r>
              <a:rPr lang="en-GB" sz="2000" dirty="0" err="1"/>
              <a:t>organizacijskih</a:t>
            </a:r>
            <a:r>
              <a:rPr lang="en-GB" sz="2000" dirty="0"/>
              <a:t> </a:t>
            </a:r>
            <a:r>
              <a:rPr lang="en-GB" sz="2000" dirty="0" err="1"/>
              <a:t>razloga</a:t>
            </a:r>
            <a:r>
              <a:rPr lang="en-GB" sz="2000" dirty="0"/>
              <a:t> </a:t>
            </a:r>
            <a:r>
              <a:rPr lang="en-GB" sz="2000" dirty="0" err="1"/>
              <a:t>i</a:t>
            </a:r>
            <a:r>
              <a:rPr lang="en-GB" sz="2000" dirty="0"/>
              <a:t> </a:t>
            </a:r>
            <a:r>
              <a:rPr lang="en-GB" sz="2000" dirty="0" err="1"/>
              <a:t>koja</a:t>
            </a:r>
            <a:r>
              <a:rPr lang="en-GB" sz="2000" dirty="0"/>
              <a:t> se </a:t>
            </a:r>
            <a:r>
              <a:rPr lang="en-GB" sz="2000" dirty="0" err="1"/>
              <a:t>nalazi</a:t>
            </a:r>
            <a:r>
              <a:rPr lang="en-GB" sz="2000" dirty="0"/>
              <a:t> u </a:t>
            </a:r>
            <a:r>
              <a:rPr lang="en-GB" sz="2000" dirty="0" err="1"/>
              <a:t>evidenciji</a:t>
            </a:r>
            <a:r>
              <a:rPr lang="en-GB" sz="2000" dirty="0"/>
              <a:t> </a:t>
            </a:r>
            <a:r>
              <a:rPr lang="en-GB" sz="2000" dirty="0" err="1"/>
              <a:t>nadležnog</a:t>
            </a:r>
            <a:r>
              <a:rPr lang="en-GB" sz="2000" dirty="0"/>
              <a:t> </a:t>
            </a:r>
            <a:r>
              <a:rPr lang="en-GB" sz="2000" dirty="0" err="1"/>
              <a:t>upravnog</a:t>
            </a:r>
            <a:r>
              <a:rPr lang="en-GB" sz="2000" dirty="0"/>
              <a:t> </a:t>
            </a:r>
            <a:r>
              <a:rPr lang="en-GB" sz="2000" dirty="0" err="1"/>
              <a:t>tijela</a:t>
            </a:r>
            <a:r>
              <a:rPr lang="en-GB" sz="2000" dirty="0"/>
              <a:t> </a:t>
            </a:r>
            <a:r>
              <a:rPr lang="en-GB" sz="2000" dirty="0" err="1"/>
              <a:t>županije</a:t>
            </a:r>
            <a:r>
              <a:rPr lang="en-GB" sz="2000" dirty="0"/>
              <a:t>, </a:t>
            </a:r>
            <a:r>
              <a:rPr lang="en-GB" sz="2000" dirty="0" err="1"/>
              <a:t>odnosno</a:t>
            </a:r>
            <a:r>
              <a:rPr lang="en-GB" sz="2000" dirty="0"/>
              <a:t> </a:t>
            </a:r>
            <a:r>
              <a:rPr lang="en-GB" sz="2000" dirty="0" err="1"/>
              <a:t>Gradskog</a:t>
            </a:r>
            <a:r>
              <a:rPr lang="en-GB" sz="2000" dirty="0"/>
              <a:t> </a:t>
            </a:r>
            <a:r>
              <a:rPr lang="en-GB" sz="2000" dirty="0" err="1"/>
              <a:t>ureda</a:t>
            </a:r>
            <a:r>
              <a:rPr lang="en-GB" sz="2000" dirty="0"/>
              <a:t>,</a:t>
            </a:r>
            <a:endParaRPr lang="hr-HR" sz="2000" dirty="0"/>
          </a:p>
          <a:p>
            <a:pPr fontAlgn="base"/>
            <a:r>
              <a:rPr lang="hr-HR" sz="2000" dirty="0">
                <a:solidFill>
                  <a:srgbClr val="FF0000"/>
                </a:solidFill>
              </a:rPr>
              <a:t>s radnikom koji u školskoj ustanovi ima zasnovan radni odnos na neodređeno nepuno radno vrijeme, </a:t>
            </a:r>
            <a:r>
              <a:rPr lang="hr-HR" sz="2000" u="sng" dirty="0">
                <a:solidFill>
                  <a:srgbClr val="FF0000"/>
                </a:solidFill>
              </a:rPr>
              <a:t>do punog radnog vremena u školskoj ustanovi u kojoj je zaposlen  </a:t>
            </a:r>
          </a:p>
          <a:p>
            <a:pPr fontAlgn="base"/>
            <a:r>
              <a:rPr lang="hr-HR" sz="2000" dirty="0">
                <a:solidFill>
                  <a:srgbClr val="FF0000"/>
                </a:solidFill>
              </a:rPr>
              <a:t>na zahtjev radnika zaposlenog u školskoj ustanovi na neodređeno vrijeme, premještajem u drugu školsku ustanovu, na temelju sporazuma ravnatelja školskih ustanova -</a:t>
            </a:r>
            <a:r>
              <a:rPr lang="hr-HR" sz="2000" dirty="0"/>
              <a:t> ravnatelji sklapaju sporazum o premještaju nakon prethodnih suglasnosti oba školska odbora ( ili tri ako se radi o premještaju iz dvije škole u jednu ). Na temelju sporazuma o premještaju sklapa se ugovor o radu u školi u koju radnik prelazi, a škola iz koje odlazi odjavljuje ga temeljem sporazuma o premještaju pod rubrikom OSTALO na HZMO bez sklapanja sporazuma o prestanku radnog odnosa. </a:t>
            </a:r>
            <a:endParaRPr lang="hr-HR" sz="2000" dirty="0">
              <a:solidFill>
                <a:srgbClr val="FF0000"/>
              </a:solidFill>
            </a:endParaRPr>
          </a:p>
          <a:p>
            <a:endParaRPr lang="hr-HR" sz="2000" dirty="0"/>
          </a:p>
        </p:txBody>
      </p:sp>
    </p:spTree>
    <p:extLst>
      <p:ext uri="{BB962C8B-B14F-4D97-AF65-F5344CB8AC3E}">
        <p14:creationId xmlns:p14="http://schemas.microsoft.com/office/powerpoint/2010/main" val="316173224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normAutofit/>
          </a:bodyPr>
          <a:lstStyle/>
          <a:p>
            <a:pPr fontAlgn="base"/>
            <a:r>
              <a:rPr lang="en-GB" sz="1900" dirty="0"/>
              <a:t>s </a:t>
            </a:r>
            <a:r>
              <a:rPr lang="en-GB" sz="1900" dirty="0" err="1"/>
              <a:t>osobom</a:t>
            </a:r>
            <a:r>
              <a:rPr lang="en-GB" sz="1900" dirty="0"/>
              <a:t> </a:t>
            </a:r>
            <a:r>
              <a:rPr lang="en-GB" sz="1900" dirty="0" err="1"/>
              <a:t>koja</a:t>
            </a:r>
            <a:r>
              <a:rPr lang="en-GB" sz="1900" dirty="0"/>
              <a:t> se </a:t>
            </a:r>
            <a:r>
              <a:rPr lang="en-GB" sz="1900" dirty="0" err="1"/>
              <a:t>zapošljava</a:t>
            </a:r>
            <a:r>
              <a:rPr lang="en-GB" sz="1900" dirty="0"/>
              <a:t> </a:t>
            </a:r>
            <a:r>
              <a:rPr lang="en-GB" sz="1900" dirty="0" err="1"/>
              <a:t>na</a:t>
            </a:r>
            <a:r>
              <a:rPr lang="en-GB" sz="1900" dirty="0"/>
              <a:t> </a:t>
            </a:r>
            <a:r>
              <a:rPr lang="en-GB" sz="1900" dirty="0" err="1"/>
              <a:t>radnom</a:t>
            </a:r>
            <a:r>
              <a:rPr lang="en-GB" sz="1900" dirty="0"/>
              <a:t> </a:t>
            </a:r>
            <a:r>
              <a:rPr lang="en-GB" sz="1900" dirty="0" err="1"/>
              <a:t>mjestu</a:t>
            </a:r>
            <a:r>
              <a:rPr lang="en-GB" sz="1900" dirty="0"/>
              <a:t> </a:t>
            </a:r>
            <a:r>
              <a:rPr lang="en-GB" sz="1900" dirty="0" err="1"/>
              <a:t>vjeroučitelja</a:t>
            </a:r>
            <a:endParaRPr lang="hr-HR" sz="1900" dirty="0"/>
          </a:p>
          <a:p>
            <a:pPr fontAlgn="base"/>
            <a:r>
              <a:rPr lang="hr-HR" sz="1900" dirty="0">
                <a:solidFill>
                  <a:srgbClr val="FF0000"/>
                </a:solidFill>
              </a:rPr>
              <a:t>s osobom koja je tijekom studija bila korisnik državne stipendije Ministarstva za STEM nastavničke studije i koja je, sukladno uvjetima stipendiranja, preuzela obvezu rada u školskoj ustanovi</a:t>
            </a:r>
            <a:r>
              <a:rPr lang="hr-HR" sz="1900" dirty="0"/>
              <a:t>.</a:t>
            </a:r>
          </a:p>
          <a:p>
            <a:pPr fontAlgn="base"/>
            <a:r>
              <a:rPr lang="hr-HR" sz="1900" dirty="0"/>
              <a:t>Popise i kontakte državnih stipendista STEM područja za nastavničke studije Ministarstvo će dostaviti školi na zahtjev, na temelju kojeg će škola uputiti službeni poziv osobi za zasnivanje radnog odnosa. Odbijanje ili neprihvaćanje poziva škole smatrat će se kršenjem uvjeta stipendiranja</a:t>
            </a:r>
          </a:p>
          <a:p>
            <a:pPr fontAlgn="base"/>
            <a:r>
              <a:rPr lang="hr-HR" sz="1900" dirty="0"/>
              <a:t>Mogućnost zapošljavanja državnih stipendista STEM područja</a:t>
            </a:r>
          </a:p>
          <a:p>
            <a:endParaRPr lang="hr-HR" sz="2800" dirty="0"/>
          </a:p>
        </p:txBody>
      </p:sp>
    </p:spTree>
    <p:extLst>
      <p:ext uri="{BB962C8B-B14F-4D97-AF65-F5344CB8AC3E}">
        <p14:creationId xmlns:p14="http://schemas.microsoft.com/office/powerpoint/2010/main" val="407475250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POSEBNI PROPISI</a:t>
            </a:r>
          </a:p>
        </p:txBody>
      </p:sp>
      <p:sp>
        <p:nvSpPr>
          <p:cNvPr id="3" name="Content Placeholder 2"/>
          <p:cNvSpPr>
            <a:spLocks noGrp="1"/>
          </p:cNvSpPr>
          <p:nvPr>
            <p:ph idx="1"/>
          </p:nvPr>
        </p:nvSpPr>
        <p:spPr/>
        <p:txBody>
          <a:bodyPr>
            <a:normAutofit/>
          </a:bodyPr>
          <a:lstStyle/>
          <a:p>
            <a:r>
              <a:rPr lang="hr-HR" sz="1800" dirty="0"/>
              <a:t>Zakon o psihološkoj djelatnosti „Narodne novine „ broj 98/19, 18/22</a:t>
            </a:r>
          </a:p>
          <a:p>
            <a:r>
              <a:rPr lang="hr-HR" sz="1800" dirty="0"/>
              <a:t>Zakon o edukacijsko-rehabilitacijskoj djelatnosti „Narodne novine” broj 18/22</a:t>
            </a:r>
          </a:p>
          <a:p>
            <a:r>
              <a:rPr lang="hr-HR" sz="1800" dirty="0"/>
              <a:t>Zakon o socijalnopedagoškoj djelatnosti „Narodne novine” broj 98/19, 18/22</a:t>
            </a:r>
          </a:p>
          <a:p>
            <a:r>
              <a:rPr lang="hr-HR" sz="1800" dirty="0"/>
              <a:t>ČLANSTVO U HRVATSKOJ KOMORI PSIHOLOGA/ EDUKACIJSKIH REHABILTATORA/SOCIJALNIH PEDAGOGA</a:t>
            </a:r>
          </a:p>
          <a:p>
            <a:r>
              <a:rPr lang="hr-HR" sz="1800" dirty="0"/>
              <a:t>STRUČNI ISPIT I REGULIRANO PRAVO NA OBAVLJANJE DJELATNOSTI - propisana stečena prava i uvjeti stjecanja</a:t>
            </a:r>
          </a:p>
          <a:p>
            <a:r>
              <a:rPr lang="hr-HR" sz="1800" dirty="0"/>
              <a:t>RJEŠENJE O REGULIRANOJ PROFESIJI –donosi Komora za sve tri struke za osobe koje su završile obrazovanje u inozemstvu</a:t>
            </a:r>
          </a:p>
          <a:p>
            <a:endParaRPr lang="hr-HR" sz="1800" dirty="0"/>
          </a:p>
        </p:txBody>
      </p:sp>
    </p:spTree>
    <p:extLst>
      <p:ext uri="{BB962C8B-B14F-4D97-AF65-F5344CB8AC3E}">
        <p14:creationId xmlns:p14="http://schemas.microsoft.com/office/powerpoint/2010/main" val="415404310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1800" dirty="0"/>
              <a:t>OPERATIVNI DJELATNIK</a:t>
            </a:r>
          </a:p>
        </p:txBody>
      </p:sp>
      <p:sp>
        <p:nvSpPr>
          <p:cNvPr id="3" name="Content Placeholder 2"/>
          <p:cNvSpPr>
            <a:spLocks noGrp="1"/>
          </p:cNvSpPr>
          <p:nvPr>
            <p:ph idx="1"/>
          </p:nvPr>
        </p:nvSpPr>
        <p:spPr/>
        <p:txBody>
          <a:bodyPr>
            <a:normAutofit fontScale="25000" lnSpcReduction="20000"/>
          </a:bodyPr>
          <a:lstStyle/>
          <a:p>
            <a:r>
              <a:rPr lang="hr-HR" sz="6400" dirty="0"/>
              <a:t>Odobrenje MZOM za zapošljavanje </a:t>
            </a:r>
          </a:p>
          <a:p>
            <a:r>
              <a:rPr lang="hr-HR" sz="6400" dirty="0"/>
              <a:t>Usklađivanje Pravilnika o sistematizaciji radnih mjesta i Pravilnika o radu  </a:t>
            </a:r>
          </a:p>
          <a:p>
            <a:r>
              <a:rPr lang="hr-HR" sz="6400" dirty="0">
                <a:solidFill>
                  <a:srgbClr val="00B0F0"/>
                </a:solidFill>
              </a:rPr>
              <a:t>Objava natječaja – uvjeti</a:t>
            </a:r>
            <a:r>
              <a:rPr lang="hr-HR" sz="6400" dirty="0"/>
              <a:t>: Uz opći uvjet prema Zakonu o radu, posebni uvjeti propisani </a:t>
            </a:r>
            <a:r>
              <a:rPr lang="en-GB" sz="6400" dirty="0" err="1"/>
              <a:t>Pravilnikom</a:t>
            </a:r>
            <a:r>
              <a:rPr lang="en-GB" sz="6400" dirty="0"/>
              <a:t> o </a:t>
            </a:r>
            <a:r>
              <a:rPr lang="en-GB" sz="6400" dirty="0" err="1"/>
              <a:t>djelokrugu</a:t>
            </a:r>
            <a:r>
              <a:rPr lang="en-GB" sz="6400" dirty="0"/>
              <a:t> rada </a:t>
            </a:r>
            <a:r>
              <a:rPr lang="en-GB" sz="6400" dirty="0" err="1"/>
              <a:t>tajnika</a:t>
            </a:r>
            <a:r>
              <a:rPr lang="en-GB" sz="6400" dirty="0"/>
              <a:t> </a:t>
            </a:r>
            <a:r>
              <a:rPr lang="en-GB" sz="6400" dirty="0" err="1"/>
              <a:t>te</a:t>
            </a:r>
            <a:r>
              <a:rPr lang="en-GB" sz="6400" dirty="0"/>
              <a:t> </a:t>
            </a:r>
            <a:r>
              <a:rPr lang="en-GB" sz="6400" dirty="0" err="1"/>
              <a:t>administrativno</a:t>
            </a:r>
            <a:r>
              <a:rPr lang="en-GB" sz="6400" dirty="0"/>
              <a:t>–</a:t>
            </a:r>
            <a:r>
              <a:rPr lang="en-GB" sz="6400" dirty="0" err="1"/>
              <a:t>tehničkim</a:t>
            </a:r>
            <a:r>
              <a:rPr lang="en-GB" sz="6400" dirty="0"/>
              <a:t> </a:t>
            </a:r>
            <a:r>
              <a:rPr lang="en-GB" sz="6400" dirty="0" err="1"/>
              <a:t>i</a:t>
            </a:r>
            <a:r>
              <a:rPr lang="en-GB" sz="6400" dirty="0"/>
              <a:t> </a:t>
            </a:r>
            <a:r>
              <a:rPr lang="en-GB" sz="6400" dirty="0" err="1"/>
              <a:t>pomoćnim</a:t>
            </a:r>
            <a:r>
              <a:rPr lang="en-GB" sz="6400" dirty="0"/>
              <a:t> </a:t>
            </a:r>
            <a:r>
              <a:rPr lang="en-GB" sz="6400" dirty="0" err="1"/>
              <a:t>poslovima</a:t>
            </a:r>
            <a:r>
              <a:rPr lang="en-GB" sz="6400" dirty="0"/>
              <a:t> koji se </a:t>
            </a:r>
            <a:r>
              <a:rPr lang="en-GB" sz="6400" dirty="0" err="1"/>
              <a:t>obavljaju</a:t>
            </a:r>
            <a:r>
              <a:rPr lang="en-GB" sz="6400" dirty="0"/>
              <a:t> u </a:t>
            </a:r>
            <a:r>
              <a:rPr lang="en-GB" sz="6400" dirty="0" err="1"/>
              <a:t>osnovnoj</a:t>
            </a:r>
            <a:r>
              <a:rPr lang="en-GB" sz="6400" dirty="0"/>
              <a:t> </a:t>
            </a:r>
            <a:r>
              <a:rPr lang="en-GB" sz="6400" dirty="0" err="1"/>
              <a:t>školi</a:t>
            </a:r>
            <a:r>
              <a:rPr lang="en-GB" sz="6400" dirty="0"/>
              <a:t> (</a:t>
            </a:r>
            <a:r>
              <a:rPr lang="en-GB" sz="6400" dirty="0" err="1"/>
              <a:t>Narodne</a:t>
            </a:r>
            <a:r>
              <a:rPr lang="en-GB" sz="6400" dirty="0"/>
              <a:t> novine </a:t>
            </a:r>
            <a:r>
              <a:rPr lang="en-GB" sz="6400" dirty="0" err="1"/>
              <a:t>broj</a:t>
            </a:r>
            <a:r>
              <a:rPr lang="en-GB" sz="6400" dirty="0"/>
              <a:t> 40 /14, 71/25, 74/25-ispr</a:t>
            </a:r>
            <a:r>
              <a:rPr lang="hr-HR" sz="6400" dirty="0"/>
              <a:t>.</a:t>
            </a:r>
            <a:r>
              <a:rPr lang="en-GB" sz="6400" dirty="0"/>
              <a:t>) </a:t>
            </a:r>
            <a:r>
              <a:rPr lang="hr-HR" sz="6400" dirty="0"/>
              <a:t>člankom</a:t>
            </a:r>
            <a:r>
              <a:rPr lang="hr-HR" sz="6400" i="1" dirty="0"/>
              <a:t> __</a:t>
            </a:r>
            <a:r>
              <a:rPr lang="hr-HR" sz="6400" dirty="0"/>
              <a:t>Pravilnika o radu te člankom ___Pravilnika o sistematizaciji radnih mjesta _________ su:  završena četverogodišnja srednja škola (razina 4.2. prema HKO)  i završen Program obrazovanja za stjecanje djelomične kvalifikacije operativni djelatnik za sigurnost i civilnu zaštitu u odgojno-obrazovnim ustanovama/operativna djelatnica za sigurnost i civilnu zaštitu u odgojno-obrazovnim ustanovama (dalje: Program obrazovanja).</a:t>
            </a:r>
          </a:p>
          <a:p>
            <a:r>
              <a:rPr lang="en-GB" sz="6400" dirty="0" err="1"/>
              <a:t>Iznimno</a:t>
            </a:r>
            <a:r>
              <a:rPr lang="en-GB" sz="6400" dirty="0"/>
              <a:t>, </a:t>
            </a:r>
            <a:r>
              <a:rPr lang="en-GB" sz="6400" dirty="0" err="1"/>
              <a:t>poslove</a:t>
            </a:r>
            <a:r>
              <a:rPr lang="en-GB" sz="6400" dirty="0"/>
              <a:t> </a:t>
            </a:r>
            <a:r>
              <a:rPr lang="en-GB" sz="6400" dirty="0" err="1"/>
              <a:t>operativnog</a:t>
            </a:r>
            <a:r>
              <a:rPr lang="en-GB" sz="6400" dirty="0"/>
              <a:t> </a:t>
            </a:r>
            <a:r>
              <a:rPr lang="en-GB" sz="6400" dirty="0" err="1"/>
              <a:t>djelatnika</a:t>
            </a:r>
            <a:r>
              <a:rPr lang="en-GB" sz="6400" dirty="0"/>
              <a:t> </a:t>
            </a:r>
            <a:r>
              <a:rPr lang="en-GB" sz="6400" dirty="0" err="1"/>
              <a:t>za</a:t>
            </a:r>
            <a:r>
              <a:rPr lang="en-GB" sz="6400" dirty="0"/>
              <a:t> </a:t>
            </a:r>
            <a:r>
              <a:rPr lang="en-GB" sz="6400" dirty="0" err="1"/>
              <a:t>sigurnost</a:t>
            </a:r>
            <a:r>
              <a:rPr lang="en-GB" sz="6400" dirty="0"/>
              <a:t> </a:t>
            </a:r>
            <a:r>
              <a:rPr lang="en-GB" sz="6400" dirty="0" err="1"/>
              <a:t>i</a:t>
            </a:r>
            <a:r>
              <a:rPr lang="en-GB" sz="6400" dirty="0"/>
              <a:t> </a:t>
            </a:r>
            <a:r>
              <a:rPr lang="en-GB" sz="6400" dirty="0" err="1"/>
              <a:t>civilnu</a:t>
            </a:r>
            <a:r>
              <a:rPr lang="en-GB" sz="6400" dirty="0"/>
              <a:t> </a:t>
            </a:r>
            <a:r>
              <a:rPr lang="en-GB" sz="6400" dirty="0" err="1"/>
              <a:t>zaštitu</a:t>
            </a:r>
            <a:r>
              <a:rPr lang="en-GB" sz="6400" dirty="0"/>
              <a:t> </a:t>
            </a:r>
            <a:r>
              <a:rPr lang="en-GB" sz="6400" dirty="0" err="1"/>
              <a:t>može</a:t>
            </a:r>
            <a:r>
              <a:rPr lang="en-GB" sz="6400" dirty="0"/>
              <a:t> </a:t>
            </a:r>
            <a:r>
              <a:rPr lang="en-GB" sz="6400" dirty="0" err="1"/>
              <a:t>obavljati</a:t>
            </a:r>
            <a:r>
              <a:rPr lang="en-GB" sz="6400" dirty="0"/>
              <a:t> </a:t>
            </a:r>
            <a:r>
              <a:rPr lang="en-GB" sz="6400" dirty="0" err="1"/>
              <a:t>i</a:t>
            </a:r>
            <a:r>
              <a:rPr lang="en-GB" sz="6400" dirty="0"/>
              <a:t> </a:t>
            </a:r>
            <a:r>
              <a:rPr lang="en-GB" sz="6400" dirty="0" err="1"/>
              <a:t>osoba</a:t>
            </a:r>
            <a:r>
              <a:rPr lang="en-GB" sz="6400" dirty="0"/>
              <a:t> </a:t>
            </a:r>
            <a:r>
              <a:rPr lang="en-GB" sz="6400" dirty="0" err="1"/>
              <a:t>koja</a:t>
            </a:r>
            <a:r>
              <a:rPr lang="en-GB" sz="6400" dirty="0"/>
              <a:t> </a:t>
            </a:r>
            <a:r>
              <a:rPr lang="en-GB" sz="6400" dirty="0" err="1"/>
              <a:t>nema</a:t>
            </a:r>
            <a:r>
              <a:rPr lang="en-GB" sz="6400" dirty="0"/>
              <a:t> </a:t>
            </a:r>
            <a:r>
              <a:rPr lang="en-GB" sz="6400" dirty="0" err="1"/>
              <a:t>završen</a:t>
            </a:r>
            <a:r>
              <a:rPr lang="en-GB" sz="6400" dirty="0"/>
              <a:t> Program </a:t>
            </a:r>
            <a:r>
              <a:rPr lang="en-GB" sz="6400" dirty="0" err="1"/>
              <a:t>obrazovanja</a:t>
            </a:r>
            <a:r>
              <a:rPr lang="hr-HR" sz="6400" dirty="0"/>
              <a:t>, </a:t>
            </a:r>
            <a:r>
              <a:rPr lang="en-GB" sz="6400" dirty="0" err="1"/>
              <a:t>ali</a:t>
            </a:r>
            <a:r>
              <a:rPr lang="en-GB" sz="6400" dirty="0"/>
              <a:t> </a:t>
            </a:r>
            <a:r>
              <a:rPr lang="en-GB" sz="6400" dirty="0" err="1"/>
              <a:t>ga</a:t>
            </a:r>
            <a:r>
              <a:rPr lang="en-GB" sz="6400" dirty="0"/>
              <a:t> je </a:t>
            </a:r>
            <a:r>
              <a:rPr lang="en-GB" sz="6400" dirty="0" err="1"/>
              <a:t>dužna</a:t>
            </a:r>
            <a:r>
              <a:rPr lang="en-GB" sz="6400" dirty="0"/>
              <a:t> </a:t>
            </a:r>
            <a:r>
              <a:rPr lang="en-GB" sz="6400" dirty="0" err="1"/>
              <a:t>završiti</a:t>
            </a:r>
            <a:r>
              <a:rPr lang="en-GB" sz="6400" dirty="0"/>
              <a:t> u </a:t>
            </a:r>
            <a:r>
              <a:rPr lang="en-GB" sz="6400" dirty="0" err="1"/>
              <a:t>roku</a:t>
            </a:r>
            <a:r>
              <a:rPr lang="en-GB" sz="6400" dirty="0"/>
              <a:t> od </a:t>
            </a:r>
            <a:r>
              <a:rPr lang="en-GB" sz="6400" dirty="0" err="1"/>
              <a:t>šest</a:t>
            </a:r>
            <a:r>
              <a:rPr lang="en-GB" sz="6400" dirty="0"/>
              <a:t> </a:t>
            </a:r>
            <a:r>
              <a:rPr lang="en-GB" sz="6400" dirty="0" err="1"/>
              <a:t>mjeseci</a:t>
            </a:r>
            <a:r>
              <a:rPr lang="en-GB" sz="6400" dirty="0"/>
              <a:t> od dana </a:t>
            </a:r>
            <a:r>
              <a:rPr lang="en-GB" sz="6400" dirty="0" err="1"/>
              <a:t>zasnivanja</a:t>
            </a:r>
            <a:r>
              <a:rPr lang="en-GB" sz="6400" dirty="0"/>
              <a:t> </a:t>
            </a:r>
            <a:r>
              <a:rPr lang="en-GB" sz="6400" dirty="0" err="1"/>
              <a:t>radnog</a:t>
            </a:r>
            <a:r>
              <a:rPr lang="en-GB" sz="6400" dirty="0"/>
              <a:t> </a:t>
            </a:r>
            <a:r>
              <a:rPr lang="en-GB" sz="6400" dirty="0" err="1"/>
              <a:t>odnosa</a:t>
            </a:r>
            <a:r>
              <a:rPr lang="en-GB" sz="6400" dirty="0"/>
              <a:t> </a:t>
            </a:r>
            <a:r>
              <a:rPr lang="en-GB" sz="6400" dirty="0" err="1"/>
              <a:t>na</a:t>
            </a:r>
            <a:r>
              <a:rPr lang="en-GB" sz="6400" dirty="0"/>
              <a:t> tom </a:t>
            </a:r>
            <a:r>
              <a:rPr lang="en-GB" sz="6400" dirty="0" err="1"/>
              <a:t>radnom</a:t>
            </a:r>
            <a:r>
              <a:rPr lang="en-GB" sz="6400" dirty="0"/>
              <a:t> </a:t>
            </a:r>
            <a:r>
              <a:rPr lang="en-GB" sz="6400" dirty="0" err="1"/>
              <a:t>mjestu</a:t>
            </a:r>
            <a:r>
              <a:rPr lang="en-GB" sz="6400" dirty="0"/>
              <a:t>, u </a:t>
            </a:r>
            <a:r>
              <a:rPr lang="en-GB" sz="6400" dirty="0" err="1"/>
              <a:t>suprotnom</a:t>
            </a:r>
            <a:r>
              <a:rPr lang="en-GB" sz="6400" dirty="0"/>
              <a:t> </a:t>
            </a:r>
            <a:r>
              <a:rPr lang="en-GB" sz="6400" dirty="0" err="1"/>
              <a:t>prestaje</a:t>
            </a:r>
            <a:r>
              <a:rPr lang="en-GB" sz="6400" dirty="0"/>
              <a:t> </a:t>
            </a:r>
            <a:r>
              <a:rPr lang="en-GB" sz="6400" dirty="0" err="1"/>
              <a:t>radni</a:t>
            </a:r>
            <a:r>
              <a:rPr lang="en-GB" sz="6400" dirty="0"/>
              <a:t> </a:t>
            </a:r>
            <a:r>
              <a:rPr lang="en-GB" sz="6400" dirty="0" err="1"/>
              <a:t>odnos</a:t>
            </a:r>
            <a:r>
              <a:rPr lang="en-GB" sz="6400" dirty="0"/>
              <a:t> </a:t>
            </a:r>
            <a:r>
              <a:rPr lang="en-GB" sz="6400" dirty="0" err="1"/>
              <a:t>istekom</a:t>
            </a:r>
            <a:r>
              <a:rPr lang="en-GB" sz="6400" dirty="0"/>
              <a:t> </a:t>
            </a:r>
            <a:r>
              <a:rPr lang="en-GB" sz="6400" dirty="0" err="1"/>
              <a:t>zadnjeg</a:t>
            </a:r>
            <a:r>
              <a:rPr lang="en-GB" sz="6400" dirty="0"/>
              <a:t> dana </a:t>
            </a:r>
            <a:r>
              <a:rPr lang="en-GB" sz="6400" dirty="0" err="1"/>
              <a:t>roka</a:t>
            </a:r>
            <a:r>
              <a:rPr lang="en-GB" sz="6400" dirty="0"/>
              <a:t> </a:t>
            </a:r>
            <a:r>
              <a:rPr lang="en-GB" sz="6400" dirty="0" err="1"/>
              <a:t>za</a:t>
            </a:r>
            <a:r>
              <a:rPr lang="en-GB" sz="6400" dirty="0"/>
              <a:t> </a:t>
            </a:r>
            <a:r>
              <a:rPr lang="en-GB" sz="6400" dirty="0" err="1"/>
              <a:t>stjecanje</a:t>
            </a:r>
            <a:r>
              <a:rPr lang="en-GB" sz="6400" dirty="0"/>
              <a:t> </a:t>
            </a:r>
            <a:r>
              <a:rPr lang="en-GB" sz="6400" dirty="0" err="1"/>
              <a:t>Programa</a:t>
            </a:r>
            <a:r>
              <a:rPr lang="en-GB" sz="6400" dirty="0"/>
              <a:t> </a:t>
            </a:r>
            <a:r>
              <a:rPr lang="en-GB" sz="6400" dirty="0" err="1"/>
              <a:t>obrazovanja</a:t>
            </a:r>
            <a:r>
              <a:rPr lang="en-GB" sz="5600" dirty="0"/>
              <a:t>. </a:t>
            </a:r>
            <a:endParaRPr lang="hr-HR" sz="5600" dirty="0"/>
          </a:p>
          <a:p>
            <a:r>
              <a:rPr lang="hr-HR" sz="6400" dirty="0"/>
              <a:t>Dokaz o posebnoj psihičkoj i fizičkoj zdravstvenoj sposobnosti kandidati će stjecati u okviru Programa obrazovanja, a prije sklapanja ugovora o radu  moguće je i upućivanje na zdravstveni pregled prema članku 24. stavcima 2. i 3 Zakona o radu. </a:t>
            </a:r>
          </a:p>
          <a:p>
            <a:pPr marL="0" indent="0">
              <a:buNone/>
            </a:pPr>
            <a:endParaRPr lang="hr-HR" sz="6400" dirty="0"/>
          </a:p>
          <a:p>
            <a:endParaRPr lang="hr-HR" sz="6400" dirty="0"/>
          </a:p>
          <a:p>
            <a:pPr marL="0" indent="0">
              <a:buNone/>
            </a:pPr>
            <a:r>
              <a:rPr lang="hr-HR" sz="1800" dirty="0"/>
              <a:t> </a:t>
            </a:r>
          </a:p>
        </p:txBody>
      </p:sp>
    </p:spTree>
    <p:extLst>
      <p:ext uri="{BB962C8B-B14F-4D97-AF65-F5344CB8AC3E}">
        <p14:creationId xmlns:p14="http://schemas.microsoft.com/office/powerpoint/2010/main" val="392765782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a:xfrm>
            <a:off x="827584" y="1628800"/>
            <a:ext cx="7239000" cy="4846320"/>
          </a:xfrm>
        </p:spPr>
        <p:txBody>
          <a:bodyPr>
            <a:normAutofit/>
          </a:bodyPr>
          <a:lstStyle/>
          <a:p>
            <a:r>
              <a:rPr lang="hr-HR" sz="1800" dirty="0">
                <a:solidFill>
                  <a:srgbClr val="00B0F0"/>
                </a:solidFill>
              </a:rPr>
              <a:t>OPERATIVNI DJELATNIK –promjena ugovora o radu </a:t>
            </a:r>
            <a:r>
              <a:rPr lang="hr-HR" sz="1800" dirty="0"/>
              <a:t>prema članku 29. stavku 5. Kolektivnog ugovora za zaposlenike u srednjoškolskim ustanovama ?</a:t>
            </a:r>
          </a:p>
          <a:p>
            <a:pPr fontAlgn="base"/>
            <a:r>
              <a:rPr lang="hr-HR" sz="1700" dirty="0"/>
              <a:t>(5) Kada se u školi ukaže potreba za popunjavanjem radnog mjesta, poslodavac može zaposlenicima te ustanove, a koji imaju ugovor o radu na neodređeno radno vrijeme i ispunjavaju uvjete tog radnog mjesta, ponuditi prelazak na upražnjeno radno mjesto, izmjenom ugovora o radu bez raspisivanja javnog natječaja. </a:t>
            </a:r>
          </a:p>
          <a:p>
            <a:pPr marL="0" indent="0">
              <a:buNone/>
            </a:pPr>
            <a:br>
              <a:rPr lang="hr-HR" sz="1700" dirty="0"/>
            </a:br>
            <a:endParaRPr lang="hr-HR" sz="1700" dirty="0"/>
          </a:p>
          <a:p>
            <a:endParaRPr lang="hr-HR" sz="1800" dirty="0"/>
          </a:p>
          <a:p>
            <a:endParaRPr lang="hr-HR" sz="1800" dirty="0"/>
          </a:p>
        </p:txBody>
      </p:sp>
    </p:spTree>
    <p:extLst>
      <p:ext uri="{BB962C8B-B14F-4D97-AF65-F5344CB8AC3E}">
        <p14:creationId xmlns:p14="http://schemas.microsoft.com/office/powerpoint/2010/main" val="250328044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1600" dirty="0"/>
              <a:t>Zapošljavanje umirovljenika</a:t>
            </a:r>
            <a:br>
              <a:rPr lang="hr-HR" sz="1600" dirty="0"/>
            </a:br>
            <a:r>
              <a:rPr lang="hr-HR" sz="1200" dirty="0"/>
              <a:t>članak 107. stavak 12. ZOOOSŠ</a:t>
            </a:r>
            <a:endParaRPr lang="hr-HR" sz="1600" dirty="0"/>
          </a:p>
        </p:txBody>
      </p:sp>
      <p:sp>
        <p:nvSpPr>
          <p:cNvPr id="3" name="Content Placeholder 2"/>
          <p:cNvSpPr>
            <a:spLocks noGrp="1"/>
          </p:cNvSpPr>
          <p:nvPr>
            <p:ph idx="1"/>
          </p:nvPr>
        </p:nvSpPr>
        <p:spPr/>
        <p:txBody>
          <a:bodyPr>
            <a:normAutofit fontScale="92500" lnSpcReduction="20000"/>
          </a:bodyPr>
          <a:lstStyle/>
          <a:p>
            <a:pPr fontAlgn="base"/>
            <a:r>
              <a:rPr lang="hr-HR" dirty="0"/>
              <a:t> </a:t>
            </a:r>
            <a:r>
              <a:rPr lang="hr-HR" sz="1600" dirty="0"/>
              <a:t>Ako se na natječaj ne javi osoba koja ispunjava uvjete iz članka 105. ovoga Zakona za rad učitelja i nastavnika u osnovnoj i srednjoj školi, radni odnos može se zasnovati bez natječaja na određeno vrijeme do godinu dana s osobom u mirovini koja ispunjava uvjete natječaja, s mogućnošću produljenja ugovora na određeno vrijeme za dodatnih godinu dana, ali ne dulje od 67. godine života.</a:t>
            </a:r>
          </a:p>
          <a:p>
            <a:r>
              <a:rPr lang="hr-HR" sz="1600" dirty="0">
                <a:solidFill>
                  <a:srgbClr val="00B0F0"/>
                </a:solidFill>
              </a:rPr>
              <a:t>ZAPOŠLJAVANJE UMIROVLJENIKA NASTAVNIKA ILI UČITELJA NAKON NEREALIZIRANOG NATJEČAJA</a:t>
            </a:r>
          </a:p>
          <a:p>
            <a:r>
              <a:rPr lang="hr-HR" sz="1600" dirty="0"/>
              <a:t>Zapošljavanje stručnih umirovljenika na određeno vrijeme ...do 60 dana? </a:t>
            </a:r>
            <a:r>
              <a:rPr lang="hr-HR" sz="1600" dirty="0">
                <a:solidFill>
                  <a:srgbClr val="FF0000"/>
                </a:solidFill>
              </a:rPr>
              <a:t>Nije valjano/zakonito </a:t>
            </a:r>
          </a:p>
          <a:p>
            <a:r>
              <a:rPr lang="hr-HR" sz="1600" dirty="0">
                <a:solidFill>
                  <a:schemeClr val="bg2">
                    <a:lumMod val="50000"/>
                  </a:schemeClr>
                </a:solidFill>
              </a:rPr>
              <a:t>RAD UZ MIROVINU </a:t>
            </a:r>
          </a:p>
          <a:p>
            <a:r>
              <a:rPr lang="hr-HR" sz="1600" dirty="0"/>
              <a:t>Članak 42. stavak 4. Zakona o mirovinskom osiguranju (NN 96/25):</a:t>
            </a:r>
          </a:p>
          <a:p>
            <a:r>
              <a:rPr lang="hr-HR" sz="1600" dirty="0"/>
              <a:t>… osiguranik koji je nakon ispunjenja uvjeta za starosnu mirovinu, starosnu mirovinu za dugogodišnjeg osiguranika i prijevremenu starosnu mirovinu prema ovome Zakonu nastavio raditi, ali ne više s punim radnim vremenom, nego do polovice punog radnog vremena može i bez prestanka radnog odnosa steći pravo na tu mirovinu od dana s kojim je nakon ispunjenja uvjeta nastavio raditi do polovice punog radnog vremena. </a:t>
            </a:r>
            <a:r>
              <a:rPr lang="hr-HR" sz="1600" dirty="0">
                <a:solidFill>
                  <a:srgbClr val="00B0F0"/>
                </a:solidFill>
              </a:rPr>
              <a:t> </a:t>
            </a:r>
            <a:endParaRPr lang="hr-HR" sz="1600" dirty="0"/>
          </a:p>
          <a:p>
            <a:r>
              <a:rPr lang="hr-HR" sz="1600" dirty="0">
                <a:solidFill>
                  <a:srgbClr val="00B0F0"/>
                </a:solidFill>
              </a:rPr>
              <a:t>PRESTANAK RADNOG ODNOSA PO SILI ZOOOSŠ – članak 112. stavci 1.-3. </a:t>
            </a:r>
            <a:endParaRPr lang="hr-HR" sz="1600" dirty="0"/>
          </a:p>
          <a:p>
            <a:r>
              <a:rPr lang="hr-HR" sz="1600" dirty="0"/>
              <a:t>Odgojno obrazovni radnici na kraju školske godine u kojoj su navršili 65 godina života, a svi ostali navršenjem 65 godina života </a:t>
            </a:r>
          </a:p>
        </p:txBody>
      </p:sp>
    </p:spTree>
    <p:extLst>
      <p:ext uri="{BB962C8B-B14F-4D97-AF65-F5344CB8AC3E}">
        <p14:creationId xmlns:p14="http://schemas.microsoft.com/office/powerpoint/2010/main" val="311655717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r>
              <a:rPr lang="hr-HR" sz="2800" dirty="0"/>
              <a:t>1. RADNI ODNOSI </a:t>
            </a:r>
          </a:p>
          <a:p>
            <a:r>
              <a:rPr lang="hr-HR" sz="2800" dirty="0"/>
              <a:t>2. ODMORI I DOPUSTI</a:t>
            </a:r>
          </a:p>
          <a:p>
            <a:r>
              <a:rPr lang="hr-HR" sz="2800" dirty="0"/>
              <a:t>3. OSTALO</a:t>
            </a:r>
          </a:p>
          <a:p>
            <a:endParaRPr lang="hr-HR" dirty="0"/>
          </a:p>
        </p:txBody>
      </p:sp>
    </p:spTree>
    <p:extLst>
      <p:ext uri="{BB962C8B-B14F-4D97-AF65-F5344CB8AC3E}">
        <p14:creationId xmlns:p14="http://schemas.microsoft.com/office/powerpoint/2010/main" val="379864614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Dodatni rad </a:t>
            </a:r>
          </a:p>
        </p:txBody>
      </p:sp>
      <p:sp>
        <p:nvSpPr>
          <p:cNvPr id="3" name="Content Placeholder 2"/>
          <p:cNvSpPr>
            <a:spLocks noGrp="1"/>
          </p:cNvSpPr>
          <p:nvPr>
            <p:ph idx="1"/>
          </p:nvPr>
        </p:nvSpPr>
        <p:spPr/>
        <p:txBody>
          <a:bodyPr>
            <a:normAutofit/>
          </a:bodyPr>
          <a:lstStyle/>
          <a:p>
            <a:r>
              <a:rPr lang="hr-HR" sz="1800" dirty="0"/>
              <a:t>Mogućnost zapošljavanja na dodatan rad zaposlenika koji ima sklopljen ugovor o radu na neodređeno puno radno vrijeme kod drugog poslodavca ili drugih poslodavaca- ne kod matičnog poslodavca</a:t>
            </a:r>
          </a:p>
          <a:p>
            <a:r>
              <a:rPr lang="hr-HR" sz="1800" dirty="0"/>
              <a:t>Dodatni  rad može trajati najviše 8 sati tjedno;  ugovor o radu do 60 dana, na određeno vrijeme, na neodređeno vrijeme. </a:t>
            </a:r>
          </a:p>
          <a:p>
            <a:r>
              <a:rPr lang="hr-HR" sz="1800" dirty="0"/>
              <a:t>U odgovarajući primjerak kod članka kojim je ugovoreno radno vrijeme navodi se " 8 sati tjedno (ili manje ) u dodatnom radu prema člancima 18. a i 18. b Zakona o radu. </a:t>
            </a:r>
          </a:p>
          <a:p>
            <a:endParaRPr lang="hr-HR" dirty="0"/>
          </a:p>
        </p:txBody>
      </p:sp>
    </p:spTree>
    <p:extLst>
      <p:ext uri="{BB962C8B-B14F-4D97-AF65-F5344CB8AC3E}">
        <p14:creationId xmlns:p14="http://schemas.microsoft.com/office/powerpoint/2010/main" val="337484627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2. ODMORI I DOPUSTI </a:t>
            </a:r>
          </a:p>
        </p:txBody>
      </p:sp>
      <p:sp>
        <p:nvSpPr>
          <p:cNvPr id="3" name="Content Placeholder 2"/>
          <p:cNvSpPr>
            <a:spLocks noGrp="1"/>
          </p:cNvSpPr>
          <p:nvPr>
            <p:ph idx="1"/>
          </p:nvPr>
        </p:nvSpPr>
        <p:spPr/>
        <p:txBody>
          <a:bodyPr/>
          <a:lstStyle/>
          <a:p>
            <a:r>
              <a:rPr lang="hr-HR" sz="1800" b="1" dirty="0">
                <a:solidFill>
                  <a:srgbClr val="00B0F0"/>
                </a:solidFill>
                <a:latin typeface="Trebuchet MS" pitchFamily="34" charset="0"/>
                <a:cs typeface="Times New Roman" panose="02020603050405020304" pitchFamily="18" charset="0"/>
              </a:rPr>
              <a:t>GODIŠNJI ODMOR </a:t>
            </a:r>
          </a:p>
          <a:p>
            <a:r>
              <a:rPr lang="hr-HR" sz="1600" dirty="0">
                <a:latin typeface="Trebuchet MS" pitchFamily="34" charset="0"/>
                <a:cs typeface="Times New Roman" panose="02020603050405020304" pitchFamily="18" charset="0"/>
              </a:rPr>
              <a:t>Prenošenje godišnjeg odmora iz prethodne kalendarske godine :</a:t>
            </a:r>
          </a:p>
          <a:p>
            <a:r>
              <a:rPr lang="hr-HR" sz="1600" dirty="0">
                <a:latin typeface="Trebuchet MS" pitchFamily="34" charset="0"/>
                <a:cs typeface="Times New Roman" panose="02020603050405020304" pitchFamily="18" charset="0"/>
              </a:rPr>
              <a:t>u slučaju bolovanja do 30. lipnja iduće godine</a:t>
            </a:r>
          </a:p>
          <a:p>
            <a:r>
              <a:rPr lang="hr-HR" sz="1600" dirty="0">
                <a:latin typeface="Trebuchet MS" pitchFamily="34" charset="0"/>
                <a:cs typeface="Times New Roman" panose="02020603050405020304" pitchFamily="18" charset="0"/>
              </a:rPr>
              <a:t>u slučaju rodiljnog i roditeljskog dopusta do kraja godine u kojoj se osoba vratila na rad</a:t>
            </a:r>
          </a:p>
          <a:p>
            <a:r>
              <a:rPr lang="hr-HR" sz="1600" dirty="0">
                <a:latin typeface="Trebuchet MS" pitchFamily="34" charset="0"/>
                <a:cs typeface="Times New Roman" panose="02020603050405020304" pitchFamily="18" charset="0"/>
              </a:rPr>
              <a:t>Prestanak radnog odnosa u kalendarskoj godini , razmjerni dio – članak 78. stavak 2 . Zakona o radu</a:t>
            </a:r>
          </a:p>
          <a:p>
            <a:r>
              <a:rPr lang="hr-HR" sz="1800" b="1" dirty="0">
                <a:solidFill>
                  <a:srgbClr val="00B0F0"/>
                </a:solidFill>
                <a:latin typeface="Trebuchet MS" pitchFamily="34" charset="0"/>
                <a:cs typeface="Times New Roman" panose="02020603050405020304" pitchFamily="18" charset="0"/>
              </a:rPr>
              <a:t>PLAĆENI DOPUSTI </a:t>
            </a:r>
          </a:p>
          <a:p>
            <a:r>
              <a:rPr lang="hr-HR" sz="1600" dirty="0">
                <a:latin typeface="Trebuchet MS" pitchFamily="34" charset="0"/>
                <a:cs typeface="Times New Roman" panose="02020603050405020304" pitchFamily="18" charset="0"/>
              </a:rPr>
              <a:t>Samo za slučajeve ugovorene Kolektivnim ugovorima- TKU i granskim</a:t>
            </a:r>
          </a:p>
          <a:p>
            <a:r>
              <a:rPr lang="hr-HR" sz="1600" dirty="0">
                <a:latin typeface="Trebuchet MS" pitchFamily="34" charset="0"/>
                <a:cs typeface="Times New Roman" panose="02020603050405020304" pitchFamily="18" charset="0"/>
              </a:rPr>
              <a:t>Izostanak s rada zbog odlaska na sud ? Nije plaćeni dopust nego opravdani neplaćeni izostanak s rada. Samo svjedoci imaju pravo na naknadu izmakle zarade </a:t>
            </a:r>
          </a:p>
          <a:p>
            <a:r>
              <a:rPr lang="hr-HR" sz="1600" dirty="0"/>
              <a:t>Odluku o plaćenom i neplaćenom dopustu donosi ravnatelj/ica </a:t>
            </a:r>
            <a:endParaRPr lang="en-US" sz="1600" dirty="0"/>
          </a:p>
          <a:p>
            <a:endParaRPr lang="hr-HR" dirty="0"/>
          </a:p>
        </p:txBody>
      </p:sp>
    </p:spTree>
    <p:extLst>
      <p:ext uri="{BB962C8B-B14F-4D97-AF65-F5344CB8AC3E}">
        <p14:creationId xmlns:p14="http://schemas.microsoft.com/office/powerpoint/2010/main" val="48462859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a:bodyPr>
          <a:lstStyle/>
          <a:p>
            <a:r>
              <a:rPr lang="hr-HR" sz="1800" dirty="0">
                <a:solidFill>
                  <a:srgbClr val="00B0F0"/>
                </a:solidFill>
                <a:latin typeface="Trebuchet MS" pitchFamily="34" charset="0"/>
                <a:cs typeface="Times New Roman" panose="02020603050405020304" pitchFamily="18" charset="0"/>
              </a:rPr>
              <a:t>ODSUTNOST S POSLA </a:t>
            </a:r>
            <a:r>
              <a:rPr lang="hr-HR" sz="1800" dirty="0">
                <a:latin typeface="Trebuchet MS" pitchFamily="34" charset="0"/>
                <a:cs typeface="Times New Roman" panose="02020603050405020304" pitchFamily="18" charset="0"/>
              </a:rPr>
              <a:t>– članak 43. točka 12. TKU</a:t>
            </a:r>
          </a:p>
          <a:p>
            <a:r>
              <a:rPr lang="hr-HR" sz="1800" dirty="0">
                <a:latin typeface="Trebuchet MS" pitchFamily="34" charset="0"/>
                <a:cs typeface="Times New Roman" panose="02020603050405020304" pitchFamily="18" charset="0"/>
              </a:rPr>
              <a:t> Plaćeni dopust ukupno 3 radna dana tijekom jedne kalendarske godine </a:t>
            </a:r>
          </a:p>
          <a:p>
            <a:r>
              <a:rPr lang="hr-HR" sz="1800" dirty="0">
                <a:latin typeface="Trebuchet MS" pitchFamily="34" charset="0"/>
                <a:cs typeface="Times New Roman" panose="02020603050405020304" pitchFamily="18" charset="0"/>
              </a:rPr>
              <a:t>Zbog osobito važnog i hitnog razloga uzrokovanog bolešću ili nesretnim slučajem kada je prijeko potrebna zaposlenikova  trenutna nazočnost </a:t>
            </a:r>
          </a:p>
          <a:p>
            <a:r>
              <a:rPr lang="hr-HR" sz="1800" dirty="0">
                <a:solidFill>
                  <a:srgbClr val="00B0F0"/>
                </a:solidFill>
                <a:latin typeface="Trebuchet MS" pitchFamily="34" charset="0"/>
                <a:cs typeface="Times New Roman" panose="02020603050405020304" pitchFamily="18" charset="0"/>
              </a:rPr>
              <a:t>PRAVO NA DOPUST ZA OSOBNU SKRB </a:t>
            </a:r>
            <a:r>
              <a:rPr lang="hr-HR" sz="1800" dirty="0">
                <a:latin typeface="Trebuchet MS" pitchFamily="34" charset="0"/>
                <a:cs typeface="Times New Roman" panose="02020603050405020304" pitchFamily="18" charset="0"/>
              </a:rPr>
              <a:t>– članak 45. TKU </a:t>
            </a:r>
          </a:p>
          <a:p>
            <a:r>
              <a:rPr lang="hr-HR" sz="1800" dirty="0">
                <a:latin typeface="Trebuchet MS" pitchFamily="34" charset="0"/>
                <a:cs typeface="Times New Roman" panose="02020603050405020304" pitchFamily="18" charset="0"/>
              </a:rPr>
              <a:t>Pravo na neplaćeni dopust ukupno 5 radnih dana – bez odjave iz obveznih osiguranja</a:t>
            </a:r>
          </a:p>
          <a:p>
            <a:r>
              <a:rPr lang="hr-HR" sz="1800" dirty="0">
                <a:latin typeface="Trebuchet MS" pitchFamily="34" charset="0"/>
                <a:cs typeface="Times New Roman" panose="02020603050405020304" pitchFamily="18" charset="0"/>
              </a:rPr>
              <a:t>Pružanje osobne skrbi – skrb koju zaposlenik pruža članu uže obitelji ili osobi koja živi u istom kućanstvu</a:t>
            </a:r>
          </a:p>
          <a:p>
            <a:r>
              <a:rPr lang="hr-HR" sz="1800" dirty="0">
                <a:latin typeface="Trebuchet MS" pitchFamily="34" charset="0"/>
                <a:cs typeface="Times New Roman" panose="02020603050405020304" pitchFamily="18" charset="0"/>
              </a:rPr>
              <a:t>Isto kućanstvo zajednica osoba prema propisima socijalne skrbi </a:t>
            </a:r>
          </a:p>
          <a:p>
            <a:r>
              <a:rPr lang="hr-HR" sz="1800" dirty="0">
                <a:latin typeface="Trebuchet MS" pitchFamily="34" charset="0"/>
                <a:cs typeface="Times New Roman" panose="02020603050405020304" pitchFamily="18" charset="0"/>
              </a:rPr>
              <a:t>Dokaz o postojanju ozbiljnog zdravstvenog stanja </a:t>
            </a:r>
          </a:p>
          <a:p>
            <a:endParaRPr lang="hr-HR" sz="1800" dirty="0"/>
          </a:p>
          <a:p>
            <a:endParaRPr lang="hr-HR" sz="1800" dirty="0"/>
          </a:p>
        </p:txBody>
      </p:sp>
    </p:spTree>
    <p:extLst>
      <p:ext uri="{BB962C8B-B14F-4D97-AF65-F5344CB8AC3E}">
        <p14:creationId xmlns:p14="http://schemas.microsoft.com/office/powerpoint/2010/main" val="341546026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1800" dirty="0"/>
              <a:t>PLAĆENI DOPUST ZA POLAGANJE STRUČNOG ISPITA </a:t>
            </a:r>
          </a:p>
        </p:txBody>
      </p:sp>
      <p:sp>
        <p:nvSpPr>
          <p:cNvPr id="3" name="Content Placeholder 2"/>
          <p:cNvSpPr>
            <a:spLocks noGrp="1"/>
          </p:cNvSpPr>
          <p:nvPr>
            <p:ph idx="1"/>
          </p:nvPr>
        </p:nvSpPr>
        <p:spPr/>
        <p:txBody>
          <a:bodyPr>
            <a:normAutofit/>
          </a:bodyPr>
          <a:lstStyle/>
          <a:p>
            <a:pPr fontAlgn="base"/>
            <a:r>
              <a:rPr lang="hr-HR" sz="1400" dirty="0"/>
              <a:t>Članak 30. Temeljnog kolektivnog ugovora za zaposlenike u javnim službama „Narodne novine„ broj 29/24 )</a:t>
            </a:r>
          </a:p>
          <a:p>
            <a:pPr fontAlgn="base"/>
            <a:r>
              <a:rPr lang="hr-HR" sz="1400" dirty="0"/>
              <a:t>(3) Za polaganje stručnog ispita, pripravnik </a:t>
            </a:r>
            <a:r>
              <a:rPr lang="hr-HR" sz="1400" dirty="0">
                <a:solidFill>
                  <a:srgbClr val="FF0000"/>
                </a:solidFill>
              </a:rPr>
              <a:t>ima pravo na plaćeni dopust u ukupnom trajanju od:</a:t>
            </a:r>
          </a:p>
          <a:p>
            <a:pPr fontAlgn="base"/>
            <a:r>
              <a:rPr lang="hr-HR" sz="1400" dirty="0"/>
              <a:t>1. 5 radnih dana za radna mjesta III. vrste, </a:t>
            </a:r>
            <a:r>
              <a:rPr lang="hr-HR" sz="1400" dirty="0">
                <a:solidFill>
                  <a:srgbClr val="FF0000"/>
                </a:solidFill>
              </a:rPr>
              <a:t>bez obzira koliko puta polaže stručni ispit</a:t>
            </a:r>
          </a:p>
          <a:p>
            <a:pPr fontAlgn="base"/>
            <a:r>
              <a:rPr lang="hr-HR" sz="1400" dirty="0"/>
              <a:t>2. 7 radnih dana za radna mjesta II. vrste, </a:t>
            </a:r>
            <a:r>
              <a:rPr lang="hr-HR" sz="1400" dirty="0">
                <a:solidFill>
                  <a:srgbClr val="FF0000"/>
                </a:solidFill>
              </a:rPr>
              <a:t>bez obzira koliko puta polaže stručni ispit</a:t>
            </a:r>
          </a:p>
          <a:p>
            <a:pPr fontAlgn="base"/>
            <a:r>
              <a:rPr lang="hr-HR" sz="1400" dirty="0"/>
              <a:t>3. 10 radnih dana za radna mjesta I. vrste, </a:t>
            </a:r>
            <a:r>
              <a:rPr lang="hr-HR" sz="1400" dirty="0">
                <a:solidFill>
                  <a:srgbClr val="FF0000"/>
                </a:solidFill>
              </a:rPr>
              <a:t>bez obzira koliko puta polaže stručni ispit.</a:t>
            </a:r>
          </a:p>
          <a:p>
            <a:pPr fontAlgn="base"/>
            <a:r>
              <a:rPr lang="hr-HR" sz="1400" dirty="0"/>
              <a:t>4. </a:t>
            </a:r>
            <a:r>
              <a:rPr lang="hr-HR" sz="1400" dirty="0">
                <a:solidFill>
                  <a:srgbClr val="FF0000"/>
                </a:solidFill>
              </a:rPr>
              <a:t>Pripravnik ima pravo na plaćeni dopust i na dan kada polaže pripravnički ispit, a ako putuje u mjesto polaganja ispita još jedan dan te plaćene troškove puta što uključuje put i smještaj prema potrebi. – plaćeni troškovi samo za prvo polaganje </a:t>
            </a:r>
          </a:p>
          <a:p>
            <a:endParaRPr lang="hr-HR" sz="1400" dirty="0">
              <a:solidFill>
                <a:srgbClr val="FF0000"/>
              </a:solidFill>
            </a:endParaRPr>
          </a:p>
        </p:txBody>
      </p:sp>
    </p:spTree>
    <p:extLst>
      <p:ext uri="{BB962C8B-B14F-4D97-AF65-F5344CB8AC3E}">
        <p14:creationId xmlns:p14="http://schemas.microsoft.com/office/powerpoint/2010/main" val="298891898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hr-HR" sz="2200" dirty="0"/>
            </a:br>
            <a:r>
              <a:rPr lang="hr-HR" sz="2200" dirty="0"/>
              <a:t>DOPUST TRUDNE RADNICE</a:t>
            </a:r>
            <a:br>
              <a:rPr lang="hr-HR" sz="4000" dirty="0"/>
            </a:br>
            <a:endParaRPr lang="hr-HR" dirty="0"/>
          </a:p>
        </p:txBody>
      </p:sp>
      <p:sp>
        <p:nvSpPr>
          <p:cNvPr id="3" name="Content Placeholder 2"/>
          <p:cNvSpPr>
            <a:spLocks noGrp="1"/>
          </p:cNvSpPr>
          <p:nvPr>
            <p:ph idx="1"/>
          </p:nvPr>
        </p:nvSpPr>
        <p:spPr/>
        <p:txBody>
          <a:bodyPr>
            <a:normAutofit/>
          </a:bodyPr>
          <a:lstStyle/>
          <a:p>
            <a:r>
              <a:rPr lang="hr-HR" sz="2000" dirty="0"/>
              <a:t>Obaveza odlučivanja o zahtjevu u roku od 8 dana od primitka zahtjeva, u suprotnom se smatra da je poslodavac udovoljio zahtjevu </a:t>
            </a:r>
          </a:p>
          <a:p>
            <a:r>
              <a:rPr lang="hr-HR" sz="2000" dirty="0"/>
              <a:t>Mišljenje liječnika medicine rada iz sustava HZZO </a:t>
            </a:r>
          </a:p>
          <a:p>
            <a:r>
              <a:rPr lang="hr-HR" sz="2000" dirty="0"/>
              <a:t>Procjena rizika radnog mjesta</a:t>
            </a:r>
          </a:p>
          <a:p>
            <a:r>
              <a:rPr lang="hr-HR" sz="2000" dirty="0"/>
              <a:t>Odluka temeljem dostavljenog mišljenja</a:t>
            </a:r>
          </a:p>
          <a:p>
            <a:endParaRPr lang="hr-HR" sz="2000" dirty="0"/>
          </a:p>
        </p:txBody>
      </p:sp>
    </p:spTree>
    <p:extLst>
      <p:ext uri="{BB962C8B-B14F-4D97-AF65-F5344CB8AC3E}">
        <p14:creationId xmlns:p14="http://schemas.microsoft.com/office/powerpoint/2010/main" val="292402574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3. OSTALO </a:t>
            </a:r>
          </a:p>
        </p:txBody>
      </p:sp>
      <p:sp>
        <p:nvSpPr>
          <p:cNvPr id="3" name="Content Placeholder 2"/>
          <p:cNvSpPr>
            <a:spLocks noGrp="1"/>
          </p:cNvSpPr>
          <p:nvPr>
            <p:ph idx="1"/>
          </p:nvPr>
        </p:nvSpPr>
        <p:spPr/>
        <p:txBody>
          <a:bodyPr>
            <a:normAutofit/>
          </a:bodyPr>
          <a:lstStyle/>
          <a:p>
            <a:r>
              <a:rPr lang="hr-HR" sz="2000" b="1" dirty="0">
                <a:solidFill>
                  <a:schemeClr val="bg2">
                    <a:lumMod val="50000"/>
                  </a:schemeClr>
                </a:solidFill>
              </a:rPr>
              <a:t>Vijeće roditelja , školski odbor</a:t>
            </a:r>
            <a:endParaRPr lang="hr-HR" sz="2000" b="1" dirty="0"/>
          </a:p>
          <a:p>
            <a:r>
              <a:rPr lang="en-GB" sz="1800" dirty="0" err="1"/>
              <a:t>Članovi</a:t>
            </a:r>
            <a:r>
              <a:rPr lang="en-GB" sz="1800" dirty="0"/>
              <a:t> </a:t>
            </a:r>
            <a:r>
              <a:rPr lang="en-GB" sz="1800" dirty="0" err="1"/>
              <a:t>vijeća</a:t>
            </a:r>
            <a:r>
              <a:rPr lang="en-GB" sz="1800" dirty="0"/>
              <a:t> </a:t>
            </a:r>
            <a:r>
              <a:rPr lang="en-GB" sz="1800" dirty="0" err="1"/>
              <a:t>roditelja</a:t>
            </a:r>
            <a:r>
              <a:rPr lang="en-GB" sz="1800" dirty="0"/>
              <a:t> ne</a:t>
            </a:r>
            <a:r>
              <a:rPr lang="hr-HR" sz="1800" dirty="0"/>
              <a:t>maju</a:t>
            </a:r>
            <a:r>
              <a:rPr lang="en-GB" sz="1800" dirty="0"/>
              <a:t> </a:t>
            </a:r>
            <a:r>
              <a:rPr lang="en-GB" sz="1800" dirty="0" err="1"/>
              <a:t>zamjenike</a:t>
            </a:r>
            <a:r>
              <a:rPr lang="en-GB" sz="1800" dirty="0"/>
              <a:t> </a:t>
            </a:r>
            <a:endParaRPr lang="hr-HR" sz="1800" dirty="0"/>
          </a:p>
          <a:p>
            <a:r>
              <a:rPr lang="en-GB" sz="1800" dirty="0" err="1"/>
              <a:t>Jedan</a:t>
            </a:r>
            <a:r>
              <a:rPr lang="en-GB" sz="1800" dirty="0"/>
              <a:t> </a:t>
            </a:r>
            <a:r>
              <a:rPr lang="en-GB" sz="1800" dirty="0" err="1"/>
              <a:t>roditelj</a:t>
            </a:r>
            <a:r>
              <a:rPr lang="en-GB" sz="1800" dirty="0"/>
              <a:t> ne </a:t>
            </a:r>
            <a:r>
              <a:rPr lang="en-GB" sz="1800" dirty="0" err="1"/>
              <a:t>može</a:t>
            </a:r>
            <a:r>
              <a:rPr lang="en-GB" sz="1800" dirty="0"/>
              <a:t> </a:t>
            </a:r>
            <a:r>
              <a:rPr lang="en-GB" sz="1800" dirty="0" err="1"/>
              <a:t>biti</a:t>
            </a:r>
            <a:r>
              <a:rPr lang="en-GB" sz="1800" dirty="0"/>
              <a:t> </a:t>
            </a:r>
            <a:r>
              <a:rPr lang="en-GB" sz="1800" dirty="0" err="1"/>
              <a:t>predstavnik</a:t>
            </a:r>
            <a:r>
              <a:rPr lang="en-GB" sz="1800" dirty="0"/>
              <a:t> </a:t>
            </a:r>
            <a:r>
              <a:rPr lang="en-GB" sz="1800" dirty="0" err="1"/>
              <a:t>dva</a:t>
            </a:r>
            <a:r>
              <a:rPr lang="en-GB" sz="1800" dirty="0"/>
              <a:t> </a:t>
            </a:r>
            <a:r>
              <a:rPr lang="en-GB" sz="1800" dirty="0" err="1"/>
              <a:t>razredna</a:t>
            </a:r>
            <a:r>
              <a:rPr lang="en-GB" sz="1800" dirty="0"/>
              <a:t> </a:t>
            </a:r>
            <a:r>
              <a:rPr lang="en-GB" sz="1800" dirty="0" err="1"/>
              <a:t>odjela</a:t>
            </a:r>
            <a:r>
              <a:rPr lang="en-GB" sz="1800" dirty="0"/>
              <a:t> u </a:t>
            </a:r>
            <a:r>
              <a:rPr lang="en-GB" sz="1800" dirty="0" err="1"/>
              <a:t>vijeću</a:t>
            </a:r>
            <a:r>
              <a:rPr lang="en-GB" sz="1800" dirty="0"/>
              <a:t> </a:t>
            </a:r>
            <a:r>
              <a:rPr lang="en-GB" sz="1800" dirty="0" err="1"/>
              <a:t>roditelja</a:t>
            </a:r>
            <a:r>
              <a:rPr lang="en-GB" sz="1800" dirty="0"/>
              <a:t> </a:t>
            </a:r>
            <a:r>
              <a:rPr lang="en-GB" sz="1800" dirty="0" err="1"/>
              <a:t>te</a:t>
            </a:r>
            <a:r>
              <a:rPr lang="en-GB" sz="1800" dirty="0"/>
              <a:t> ne </a:t>
            </a:r>
            <a:r>
              <a:rPr lang="en-GB" sz="1800" dirty="0" err="1"/>
              <a:t>može</a:t>
            </a:r>
            <a:r>
              <a:rPr lang="en-GB" sz="1800" dirty="0"/>
              <a:t> </a:t>
            </a:r>
            <a:r>
              <a:rPr lang="en-GB" sz="1800" dirty="0" err="1"/>
              <a:t>imati</a:t>
            </a:r>
            <a:r>
              <a:rPr lang="en-GB" sz="1800" dirty="0"/>
              <a:t> </a:t>
            </a:r>
            <a:r>
              <a:rPr lang="en-GB" sz="1800" dirty="0" err="1"/>
              <a:t>dvostruko</a:t>
            </a:r>
            <a:r>
              <a:rPr lang="en-GB" sz="1800" dirty="0"/>
              <a:t> </a:t>
            </a:r>
            <a:r>
              <a:rPr lang="en-GB" sz="1800" dirty="0" err="1"/>
              <a:t>pravo</a:t>
            </a:r>
            <a:r>
              <a:rPr lang="en-GB" sz="1800" dirty="0"/>
              <a:t> </a:t>
            </a:r>
            <a:r>
              <a:rPr lang="en-GB" sz="1800" dirty="0" err="1"/>
              <a:t>glasa</a:t>
            </a:r>
            <a:r>
              <a:rPr lang="en-GB" sz="1800" dirty="0"/>
              <a:t>. </a:t>
            </a:r>
            <a:endParaRPr lang="hr-HR" sz="1800" dirty="0"/>
          </a:p>
          <a:p>
            <a:r>
              <a:rPr lang="hr-HR" sz="1800" dirty="0"/>
              <a:t>O</a:t>
            </a:r>
            <a:r>
              <a:rPr lang="en-GB" sz="1800" dirty="0" err="1"/>
              <a:t>ba</a:t>
            </a:r>
            <a:r>
              <a:rPr lang="en-GB" sz="1800" dirty="0"/>
              <a:t> </a:t>
            </a:r>
            <a:r>
              <a:rPr lang="en-GB" sz="1800" dirty="0" err="1"/>
              <a:t>roditelja</a:t>
            </a:r>
            <a:r>
              <a:rPr lang="en-GB" sz="1800" dirty="0"/>
              <a:t> </a:t>
            </a:r>
            <a:r>
              <a:rPr lang="en-GB" sz="1800" dirty="0" err="1"/>
              <a:t>koja</a:t>
            </a:r>
            <a:r>
              <a:rPr lang="en-GB" sz="1800" dirty="0"/>
              <a:t> </a:t>
            </a:r>
            <a:r>
              <a:rPr lang="en-GB" sz="1800" dirty="0" err="1"/>
              <a:t>imaju</a:t>
            </a:r>
            <a:r>
              <a:rPr lang="en-GB" sz="1800" dirty="0"/>
              <a:t> </a:t>
            </a:r>
            <a:r>
              <a:rPr lang="en-GB" sz="1800" dirty="0" err="1"/>
              <a:t>djecu</a:t>
            </a:r>
            <a:r>
              <a:rPr lang="en-GB" sz="1800" dirty="0"/>
              <a:t> u </a:t>
            </a:r>
            <a:r>
              <a:rPr lang="en-GB" sz="1800" dirty="0" err="1"/>
              <a:t>različitim</a:t>
            </a:r>
            <a:r>
              <a:rPr lang="en-GB" sz="1800" dirty="0"/>
              <a:t> </a:t>
            </a:r>
            <a:r>
              <a:rPr lang="en-GB" sz="1800" dirty="0" err="1"/>
              <a:t>razrednim</a:t>
            </a:r>
            <a:r>
              <a:rPr lang="en-GB" sz="1800" dirty="0"/>
              <a:t> </a:t>
            </a:r>
            <a:r>
              <a:rPr lang="en-GB" sz="1800" dirty="0" err="1"/>
              <a:t>odjelima</a:t>
            </a:r>
            <a:r>
              <a:rPr lang="en-GB" sz="1800" dirty="0"/>
              <a:t> </a:t>
            </a:r>
            <a:r>
              <a:rPr lang="hr-HR" sz="1800" dirty="0"/>
              <a:t>mogu biti </a:t>
            </a:r>
            <a:r>
              <a:rPr lang="en-GB" sz="1800" dirty="0" err="1"/>
              <a:t>izabrani</a:t>
            </a:r>
            <a:r>
              <a:rPr lang="en-GB" sz="1800" dirty="0"/>
              <a:t> u </a:t>
            </a:r>
            <a:r>
              <a:rPr lang="en-GB" sz="1800" dirty="0" err="1"/>
              <a:t>vijeće</a:t>
            </a:r>
            <a:r>
              <a:rPr lang="en-GB" sz="1800" dirty="0"/>
              <a:t> </a:t>
            </a:r>
            <a:r>
              <a:rPr lang="en-GB" sz="1800" dirty="0" err="1"/>
              <a:t>roditelja</a:t>
            </a:r>
            <a:r>
              <a:rPr lang="en-GB" sz="1800" dirty="0"/>
              <a:t>, </a:t>
            </a:r>
            <a:r>
              <a:rPr lang="en-GB" sz="1800" dirty="0" err="1"/>
              <a:t>svaki</a:t>
            </a:r>
            <a:r>
              <a:rPr lang="en-GB" sz="1800" dirty="0"/>
              <a:t> </a:t>
            </a:r>
            <a:r>
              <a:rPr lang="en-GB" sz="1800" dirty="0" err="1"/>
              <a:t>kao</a:t>
            </a:r>
            <a:r>
              <a:rPr lang="en-GB" sz="1800" dirty="0"/>
              <a:t> </a:t>
            </a:r>
            <a:r>
              <a:rPr lang="en-GB" sz="1800" dirty="0" err="1"/>
              <a:t>predstavnik</a:t>
            </a:r>
            <a:r>
              <a:rPr lang="en-GB" sz="1800" dirty="0"/>
              <a:t> </a:t>
            </a:r>
            <a:r>
              <a:rPr lang="en-GB" sz="1800" dirty="0" err="1"/>
              <a:t>jednog</a:t>
            </a:r>
            <a:r>
              <a:rPr lang="en-GB" sz="1800" dirty="0"/>
              <a:t> </a:t>
            </a:r>
            <a:r>
              <a:rPr lang="en-GB" sz="1800" dirty="0" err="1"/>
              <a:t>razrednog</a:t>
            </a:r>
            <a:r>
              <a:rPr lang="en-GB" sz="1800" dirty="0"/>
              <a:t> </a:t>
            </a:r>
            <a:r>
              <a:rPr lang="en-GB" sz="1800" dirty="0" err="1"/>
              <a:t>odjela</a:t>
            </a:r>
            <a:r>
              <a:rPr lang="en-GB" sz="1800" dirty="0"/>
              <a:t>. </a:t>
            </a:r>
            <a:endParaRPr lang="hr-HR" sz="1800" dirty="0"/>
          </a:p>
          <a:p>
            <a:r>
              <a:rPr lang="hr-HR" sz="1800" dirty="0"/>
              <a:t>Z</a:t>
            </a:r>
            <a:r>
              <a:rPr lang="en-GB" sz="1800" dirty="0" err="1"/>
              <a:t>aposlenik</a:t>
            </a:r>
            <a:r>
              <a:rPr lang="en-GB" sz="1800" dirty="0"/>
              <a:t> </a:t>
            </a:r>
            <a:r>
              <a:rPr lang="en-GB" sz="1800" dirty="0" err="1"/>
              <a:t>škole</a:t>
            </a:r>
            <a:r>
              <a:rPr lang="en-GB" sz="1800" dirty="0"/>
              <a:t> </a:t>
            </a:r>
            <a:r>
              <a:rPr lang="hr-HR" sz="1800" dirty="0"/>
              <a:t>može biti </a:t>
            </a:r>
            <a:r>
              <a:rPr lang="en-GB" sz="1800" dirty="0" err="1"/>
              <a:t>izabran</a:t>
            </a:r>
            <a:r>
              <a:rPr lang="en-GB" sz="1800" dirty="0"/>
              <a:t> </a:t>
            </a:r>
            <a:r>
              <a:rPr lang="en-GB" sz="1800" dirty="0" err="1"/>
              <a:t>kao</a:t>
            </a:r>
            <a:r>
              <a:rPr lang="en-GB" sz="1800" dirty="0"/>
              <a:t> </a:t>
            </a:r>
            <a:r>
              <a:rPr lang="en-GB" sz="1800" dirty="0" err="1"/>
              <a:t>član</a:t>
            </a:r>
            <a:r>
              <a:rPr lang="en-GB" sz="1800" dirty="0"/>
              <a:t> </a:t>
            </a:r>
            <a:r>
              <a:rPr lang="en-GB" sz="1800" dirty="0" err="1"/>
              <a:t>vijeća</a:t>
            </a:r>
            <a:r>
              <a:rPr lang="en-GB" sz="1800" dirty="0"/>
              <a:t> </a:t>
            </a:r>
            <a:r>
              <a:rPr lang="en-GB" sz="1800" dirty="0" err="1"/>
              <a:t>roditelja</a:t>
            </a:r>
            <a:r>
              <a:rPr lang="en-GB" sz="1800" dirty="0"/>
              <a:t>, </a:t>
            </a:r>
            <a:r>
              <a:rPr lang="en-GB" sz="1800" dirty="0" err="1"/>
              <a:t>ali</a:t>
            </a:r>
            <a:r>
              <a:rPr lang="en-GB" sz="1800" dirty="0"/>
              <a:t> ne </a:t>
            </a:r>
            <a:r>
              <a:rPr lang="en-GB" sz="1800" dirty="0" err="1"/>
              <a:t>može</a:t>
            </a:r>
            <a:r>
              <a:rPr lang="en-GB" sz="1800" dirty="0"/>
              <a:t> </a:t>
            </a:r>
            <a:r>
              <a:rPr lang="en-GB" sz="1800" dirty="0" err="1"/>
              <a:t>biti</a:t>
            </a:r>
            <a:r>
              <a:rPr lang="en-GB" sz="1800" dirty="0"/>
              <a:t> </a:t>
            </a:r>
            <a:r>
              <a:rPr lang="en-GB" sz="1800" dirty="0" err="1"/>
              <a:t>imenovan</a:t>
            </a:r>
            <a:r>
              <a:rPr lang="en-GB" sz="1800" dirty="0"/>
              <a:t> u </a:t>
            </a:r>
            <a:r>
              <a:rPr lang="en-GB" sz="1800" dirty="0" err="1"/>
              <a:t>školski</a:t>
            </a:r>
            <a:r>
              <a:rPr lang="en-GB" sz="1800" dirty="0"/>
              <a:t> </a:t>
            </a:r>
            <a:r>
              <a:rPr lang="en-GB" sz="1800" dirty="0" err="1"/>
              <a:t>odbor</a:t>
            </a:r>
            <a:r>
              <a:rPr lang="en-GB" sz="1800" dirty="0"/>
              <a:t> </a:t>
            </a:r>
            <a:r>
              <a:rPr lang="en-GB" sz="1800" dirty="0" err="1"/>
              <a:t>kao</a:t>
            </a:r>
            <a:r>
              <a:rPr lang="en-GB" sz="1800" dirty="0"/>
              <a:t> </a:t>
            </a:r>
            <a:r>
              <a:rPr lang="en-GB" sz="1800" dirty="0" err="1"/>
              <a:t>predstavnik</a:t>
            </a:r>
            <a:r>
              <a:rPr lang="en-GB" sz="1800" dirty="0"/>
              <a:t> </a:t>
            </a:r>
            <a:r>
              <a:rPr lang="en-GB" sz="1800" dirty="0" err="1"/>
              <a:t>roditelja</a:t>
            </a:r>
            <a:r>
              <a:rPr lang="en-GB" sz="1800" dirty="0"/>
              <a:t>. </a:t>
            </a:r>
            <a:endParaRPr lang="hr-HR" sz="1800" dirty="0"/>
          </a:p>
          <a:p>
            <a:r>
              <a:rPr lang="hr-HR" sz="1800" b="1" dirty="0">
                <a:latin typeface="Trebuchet MS" pitchFamily="34" charset="0"/>
                <a:cs typeface="Times New Roman" panose="02020603050405020304" pitchFamily="18" charset="0"/>
              </a:rPr>
              <a:t>Član Školskog odbora </a:t>
            </a:r>
            <a:r>
              <a:rPr lang="hr-HR" sz="1800" dirty="0">
                <a:latin typeface="Trebuchet MS" pitchFamily="34" charset="0"/>
                <a:cs typeface="Times New Roman" panose="02020603050405020304" pitchFamily="18" charset="0"/>
              </a:rPr>
              <a:t> također ne može imati  svoga zamjenika </a:t>
            </a:r>
          </a:p>
          <a:p>
            <a:r>
              <a:rPr lang="en-GB" sz="1800" dirty="0" err="1"/>
              <a:t>Roditelj</a:t>
            </a:r>
            <a:r>
              <a:rPr lang="en-GB" sz="1800" dirty="0"/>
              <a:t> </a:t>
            </a:r>
            <a:r>
              <a:rPr lang="en-GB" sz="1800" dirty="0" err="1"/>
              <a:t>koji</a:t>
            </a:r>
            <a:r>
              <a:rPr lang="en-GB" sz="1800" dirty="0"/>
              <a:t> je </a:t>
            </a:r>
            <a:r>
              <a:rPr lang="en-GB" sz="1800" dirty="0" err="1"/>
              <a:t>imenovan</a:t>
            </a:r>
            <a:r>
              <a:rPr lang="en-GB" sz="1800" dirty="0"/>
              <a:t> u </a:t>
            </a:r>
            <a:r>
              <a:rPr lang="en-GB" sz="1800" dirty="0" err="1"/>
              <a:t>školski</a:t>
            </a:r>
            <a:r>
              <a:rPr lang="en-GB" sz="1800" dirty="0"/>
              <a:t> </a:t>
            </a:r>
            <a:r>
              <a:rPr lang="en-GB" sz="1800" dirty="0" err="1"/>
              <a:t>odbor</a:t>
            </a:r>
            <a:r>
              <a:rPr lang="en-GB" sz="1800" dirty="0"/>
              <a:t> </a:t>
            </a:r>
            <a:r>
              <a:rPr lang="en-GB" sz="1800" dirty="0" err="1"/>
              <a:t>iz</a:t>
            </a:r>
            <a:r>
              <a:rPr lang="en-GB" sz="1800" dirty="0"/>
              <a:t> </a:t>
            </a:r>
            <a:r>
              <a:rPr lang="en-GB" sz="1800" dirty="0" err="1"/>
              <a:t>reda</a:t>
            </a:r>
            <a:r>
              <a:rPr lang="en-GB" sz="1800" dirty="0"/>
              <a:t> </a:t>
            </a:r>
            <a:r>
              <a:rPr lang="en-GB" sz="1800" dirty="0" err="1"/>
              <a:t>roditelja</a:t>
            </a:r>
            <a:r>
              <a:rPr lang="en-GB" sz="1800" dirty="0"/>
              <a:t> </a:t>
            </a:r>
            <a:r>
              <a:rPr lang="en-GB" sz="1800" dirty="0" err="1"/>
              <a:t>nužno</a:t>
            </a:r>
            <a:r>
              <a:rPr lang="en-GB" sz="1800" dirty="0"/>
              <a:t> ne mora </a:t>
            </a:r>
            <a:r>
              <a:rPr lang="en-GB" sz="1800" dirty="0" err="1"/>
              <a:t>biti</a:t>
            </a:r>
            <a:r>
              <a:rPr lang="en-GB" sz="1800" dirty="0"/>
              <a:t> u </a:t>
            </a:r>
            <a:r>
              <a:rPr lang="en-GB" sz="1800" dirty="0" err="1"/>
              <a:t>članstvu</a:t>
            </a:r>
            <a:r>
              <a:rPr lang="en-GB" sz="1800" dirty="0"/>
              <a:t> </a:t>
            </a:r>
            <a:r>
              <a:rPr lang="en-GB" sz="1800" dirty="0" err="1"/>
              <a:t>vijeća</a:t>
            </a:r>
            <a:r>
              <a:rPr lang="en-GB" sz="1800" dirty="0"/>
              <a:t> </a:t>
            </a:r>
            <a:r>
              <a:rPr lang="en-GB" sz="1800" dirty="0" err="1"/>
              <a:t>roditelja</a:t>
            </a:r>
            <a:r>
              <a:rPr lang="en-GB" sz="1800" dirty="0"/>
              <a:t> da bi </a:t>
            </a:r>
            <a:r>
              <a:rPr lang="en-GB" sz="1800" dirty="0" err="1"/>
              <a:t>i</a:t>
            </a:r>
            <a:r>
              <a:rPr lang="en-GB" sz="1800" dirty="0"/>
              <a:t> </a:t>
            </a:r>
            <a:r>
              <a:rPr lang="en-GB" sz="1800" dirty="0" err="1"/>
              <a:t>dalje</a:t>
            </a:r>
            <a:r>
              <a:rPr lang="en-GB" sz="1800" dirty="0"/>
              <a:t> bio u </a:t>
            </a:r>
            <a:r>
              <a:rPr lang="en-GB" sz="1800" dirty="0" err="1"/>
              <a:t>školskom</a:t>
            </a:r>
            <a:r>
              <a:rPr lang="en-GB" sz="1800" dirty="0"/>
              <a:t> </a:t>
            </a:r>
            <a:r>
              <a:rPr lang="en-GB" sz="1800" dirty="0" err="1"/>
              <a:t>odboru</a:t>
            </a:r>
            <a:r>
              <a:rPr lang="en-GB" sz="1800" dirty="0"/>
              <a:t> </a:t>
            </a:r>
            <a:r>
              <a:rPr lang="en-GB" sz="1800" dirty="0" err="1"/>
              <a:t>budući</a:t>
            </a:r>
            <a:r>
              <a:rPr lang="en-GB" sz="1800" dirty="0"/>
              <a:t> da se </a:t>
            </a:r>
            <a:r>
              <a:rPr lang="en-GB" sz="1800" dirty="0" err="1"/>
              <a:t>člana</a:t>
            </a:r>
            <a:r>
              <a:rPr lang="en-GB" sz="1800" dirty="0"/>
              <a:t> </a:t>
            </a:r>
            <a:r>
              <a:rPr lang="en-GB" sz="1800" dirty="0" err="1"/>
              <a:t>školskog</a:t>
            </a:r>
            <a:r>
              <a:rPr lang="en-GB" sz="1800" dirty="0"/>
              <a:t> </a:t>
            </a:r>
            <a:r>
              <a:rPr lang="en-GB" sz="1800" dirty="0" err="1"/>
              <a:t>odbora</a:t>
            </a:r>
            <a:r>
              <a:rPr lang="en-GB" sz="1800" dirty="0"/>
              <a:t> </a:t>
            </a:r>
            <a:r>
              <a:rPr lang="en-GB" sz="1800" dirty="0" err="1"/>
              <a:t>bira</a:t>
            </a:r>
            <a:r>
              <a:rPr lang="en-GB" sz="1800" dirty="0"/>
              <a:t> </a:t>
            </a:r>
            <a:r>
              <a:rPr lang="en-GB" sz="1800" dirty="0" err="1"/>
              <a:t>iz</a:t>
            </a:r>
            <a:r>
              <a:rPr lang="en-GB" sz="1800" dirty="0"/>
              <a:t> </a:t>
            </a:r>
            <a:r>
              <a:rPr lang="en-GB" sz="1800" dirty="0" err="1"/>
              <a:t>reda</a:t>
            </a:r>
            <a:r>
              <a:rPr lang="en-GB" sz="1800" dirty="0"/>
              <a:t> </a:t>
            </a:r>
            <a:r>
              <a:rPr lang="en-GB" sz="1800" dirty="0" err="1"/>
              <a:t>roditelja</a:t>
            </a:r>
            <a:r>
              <a:rPr lang="en-GB" sz="1800" dirty="0"/>
              <a:t>, a ne </a:t>
            </a:r>
            <a:r>
              <a:rPr lang="en-GB" sz="1800" dirty="0" err="1"/>
              <a:t>reda</a:t>
            </a:r>
            <a:r>
              <a:rPr lang="en-GB" sz="1800" dirty="0"/>
              <a:t> </a:t>
            </a:r>
            <a:r>
              <a:rPr lang="en-GB" sz="1800" dirty="0" err="1"/>
              <a:t>vijeća</a:t>
            </a:r>
            <a:r>
              <a:rPr lang="en-GB" sz="1800" dirty="0"/>
              <a:t> </a:t>
            </a:r>
            <a:r>
              <a:rPr lang="en-GB" sz="1800" dirty="0" err="1"/>
              <a:t>roditelja</a:t>
            </a:r>
            <a:r>
              <a:rPr lang="en-GB" sz="1800" dirty="0"/>
              <a:t>. </a:t>
            </a:r>
            <a:endParaRPr lang="hr-HR" sz="1800" dirty="0"/>
          </a:p>
          <a:p>
            <a:endParaRPr lang="hr-HR" sz="1800" b="1" dirty="0">
              <a:solidFill>
                <a:schemeClr val="bg2">
                  <a:lumMod val="50000"/>
                </a:schemeClr>
              </a:solidFill>
            </a:endParaRPr>
          </a:p>
          <a:p>
            <a:endParaRPr lang="hr-HR" sz="1800" dirty="0"/>
          </a:p>
          <a:p>
            <a:endParaRPr lang="hr-HR" dirty="0"/>
          </a:p>
        </p:txBody>
      </p:sp>
    </p:spTree>
    <p:extLst>
      <p:ext uri="{BB962C8B-B14F-4D97-AF65-F5344CB8AC3E}">
        <p14:creationId xmlns:p14="http://schemas.microsoft.com/office/powerpoint/2010/main" val="132676402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AD0AC92-36E4-8A5A-4FE4-D846FCEB7F69}"/>
              </a:ext>
            </a:extLst>
          </p:cNvPr>
          <p:cNvSpPr>
            <a:spLocks noGrp="1"/>
          </p:cNvSpPr>
          <p:nvPr>
            <p:ph type="title"/>
          </p:nvPr>
        </p:nvSpPr>
        <p:spPr/>
        <p:txBody>
          <a:bodyPr>
            <a:normAutofit/>
          </a:bodyPr>
          <a:lstStyle/>
          <a:p>
            <a:r>
              <a:rPr lang="hr-HR" sz="1800" dirty="0"/>
              <a:t>Kršenje prava učenika, Nasilje, seksualno nasilje</a:t>
            </a:r>
          </a:p>
        </p:txBody>
      </p:sp>
      <p:sp>
        <p:nvSpPr>
          <p:cNvPr id="3" name="Rezervirano mjesto sadržaja 2">
            <a:extLst>
              <a:ext uri="{FF2B5EF4-FFF2-40B4-BE49-F238E27FC236}">
                <a16:creationId xmlns:a16="http://schemas.microsoft.com/office/drawing/2014/main" id="{054425CF-5A63-CF78-453F-C246A988CF5C}"/>
              </a:ext>
            </a:extLst>
          </p:cNvPr>
          <p:cNvSpPr>
            <a:spLocks noGrp="1"/>
          </p:cNvSpPr>
          <p:nvPr>
            <p:ph idx="1"/>
          </p:nvPr>
        </p:nvSpPr>
        <p:spPr/>
        <p:txBody>
          <a:bodyPr>
            <a:normAutofit/>
          </a:bodyPr>
          <a:lstStyle/>
          <a:p>
            <a:r>
              <a:rPr lang="hr-HR" sz="1800" dirty="0"/>
              <a:t>Pravilnik o načinu postupanja odgojno obrazovnih radnika školskih ustanova u poduzimanju mjera zaštite prava učenika te prijave svakog kršenja tih prava nadležnim tijelima Narodne novine 132/13</a:t>
            </a:r>
          </a:p>
          <a:p>
            <a:r>
              <a:rPr lang="hr-HR" sz="1800" dirty="0"/>
              <a:t>Protokol o postupanju u slučaju seksualnog nasilja, 2023</a:t>
            </a:r>
          </a:p>
          <a:p>
            <a:r>
              <a:rPr lang="hr-HR" sz="1800" dirty="0"/>
              <a:t>Protokol o postupanju u slučaju nasilja među djecom i mladima 2004</a:t>
            </a:r>
          </a:p>
        </p:txBody>
      </p:sp>
    </p:spTree>
    <p:extLst>
      <p:ext uri="{BB962C8B-B14F-4D97-AF65-F5344CB8AC3E}">
        <p14:creationId xmlns:p14="http://schemas.microsoft.com/office/powerpoint/2010/main" val="71315263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Umanjenje tjednih radnih obveza nastavnika </a:t>
            </a:r>
          </a:p>
        </p:txBody>
      </p:sp>
      <p:sp>
        <p:nvSpPr>
          <p:cNvPr id="3" name="Content Placeholder 2"/>
          <p:cNvSpPr>
            <a:spLocks noGrp="1"/>
          </p:cNvSpPr>
          <p:nvPr>
            <p:ph idx="1"/>
          </p:nvPr>
        </p:nvSpPr>
        <p:spPr>
          <a:xfrm>
            <a:off x="457200" y="1895048"/>
            <a:ext cx="7239000" cy="4846320"/>
          </a:xfrm>
        </p:spPr>
        <p:txBody>
          <a:bodyPr>
            <a:normAutofit/>
          </a:bodyPr>
          <a:lstStyle/>
          <a:p>
            <a:r>
              <a:rPr lang="hr-HR" sz="1600" dirty="0"/>
              <a:t>Članak 24. Kolektivnog ugovora za zaposlenike u srednjoškolskim ustanovama </a:t>
            </a:r>
          </a:p>
          <a:p>
            <a:r>
              <a:rPr lang="hr-HR" sz="1600" dirty="0"/>
              <a:t>Nastavnik s 30 i više godina rada </a:t>
            </a:r>
            <a:r>
              <a:rPr lang="hr-HR" sz="1600" dirty="0">
                <a:solidFill>
                  <a:srgbClr val="FF0000"/>
                </a:solidFill>
              </a:rPr>
              <a:t>do 15. srpnja tekuće školske godine daje ravnatelju škole pisanu obavijest </a:t>
            </a:r>
            <a:r>
              <a:rPr lang="hr-HR" sz="1600" dirty="0"/>
              <a:t>o namjeri korištenja prava na umanjenje 2 sata neposrednog odgojno-obrazovnog rada u sljedećoj školskoj godini.</a:t>
            </a:r>
          </a:p>
          <a:p>
            <a:r>
              <a:rPr lang="hr-HR" sz="1600" dirty="0"/>
              <a:t>Ako nastavnik ne koristi pravo na umanjenje, ostvaruje pravo na uvećanje osnovne plaće za 4%. Ako ispuni propisane uvjete radnog staža tijekom školske godine, za tu školsku godinu ostvaruje samo pravo na uvećanje osnovne plaće.  </a:t>
            </a:r>
          </a:p>
          <a:p>
            <a:r>
              <a:rPr lang="hr-HR" sz="1600" dirty="0"/>
              <a:t>Uvećanje plaće za 4 % i obračun uvećanja – </a:t>
            </a:r>
            <a:r>
              <a:rPr lang="hr-HR" sz="1600" dirty="0">
                <a:solidFill>
                  <a:srgbClr val="FF0000"/>
                </a:solidFill>
              </a:rPr>
              <a:t>škola po službenoj dužnosti </a:t>
            </a:r>
          </a:p>
        </p:txBody>
      </p:sp>
    </p:spTree>
    <p:extLst>
      <p:ext uri="{BB962C8B-B14F-4D97-AF65-F5344CB8AC3E}">
        <p14:creationId xmlns:p14="http://schemas.microsoft.com/office/powerpoint/2010/main" val="406042394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lstStyle/>
          <a:p>
            <a:r>
              <a:rPr lang="hr-HR" sz="1800" b="1" dirty="0">
                <a:solidFill>
                  <a:srgbClr val="00B0F0"/>
                </a:solidFill>
              </a:rPr>
              <a:t>ODLUKA O RASPOREDU RADNOG VREMENA </a:t>
            </a:r>
          </a:p>
          <a:p>
            <a:r>
              <a:rPr lang="hr-HR" sz="1800" dirty="0"/>
              <a:t>Članak 60.a Zakona o radu </a:t>
            </a:r>
          </a:p>
          <a:p>
            <a:r>
              <a:rPr lang="hr-HR" sz="1600" b="1" dirty="0">
                <a:solidFill>
                  <a:srgbClr val="00B0F0"/>
                </a:solidFill>
              </a:rPr>
              <a:t>PRAVILNIK O IZVOĐENJU IZLETA, EKSKURZIJA I DRUGIH ODGOJNO-OBRAZOVNIH AKTIVNOSTI IZVAN ŠKOLE </a:t>
            </a:r>
            <a:r>
              <a:rPr lang="hr-HR" sz="1600" b="1" dirty="0"/>
              <a:t>„Narodne novine”, broj 67/14, 81/15, 53/21 </a:t>
            </a:r>
          </a:p>
          <a:p>
            <a:r>
              <a:rPr lang="hr-HR" sz="1600" b="1" dirty="0"/>
              <a:t>U javni poziv za izvođenje višednevne izvanučioničke nastave navodi se e mail adresa škole samo u slučaju prema članku 13. st. 12. i 13</a:t>
            </a:r>
            <a:r>
              <a:rPr lang="hr-HR" sz="1600" b="1"/>
              <a:t>. navedenog </a:t>
            </a:r>
            <a:r>
              <a:rPr lang="hr-HR" sz="1600" b="1" dirty="0"/>
              <a:t>Pravilnika</a:t>
            </a:r>
          </a:p>
          <a:p>
            <a:pPr marL="0" indent="0">
              <a:buNone/>
            </a:pPr>
            <a:r>
              <a:rPr lang="hr-HR" sz="1600" b="1" dirty="0"/>
              <a:t> </a:t>
            </a:r>
            <a:endParaRPr lang="hr-HR" b="1" dirty="0"/>
          </a:p>
          <a:p>
            <a:endParaRPr lang="hr-HR" sz="1800" dirty="0"/>
          </a:p>
          <a:p>
            <a:endParaRPr lang="hr-HR" sz="5400" b="1" dirty="0">
              <a:solidFill>
                <a:schemeClr val="bg2">
                  <a:lumMod val="50000"/>
                </a:schemeClr>
              </a:solidFill>
            </a:endParaRPr>
          </a:p>
          <a:p>
            <a:endParaRPr lang="hr-HR" dirty="0"/>
          </a:p>
        </p:txBody>
      </p:sp>
    </p:spTree>
    <p:extLst>
      <p:ext uri="{BB962C8B-B14F-4D97-AF65-F5344CB8AC3E}">
        <p14:creationId xmlns:p14="http://schemas.microsoft.com/office/powerpoint/2010/main" val="119957570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000" dirty="0"/>
              <a:t>Pristup informacijama I JAVNOST RADA </a:t>
            </a:r>
          </a:p>
        </p:txBody>
      </p:sp>
      <p:sp>
        <p:nvSpPr>
          <p:cNvPr id="3" name="Content Placeholder 2"/>
          <p:cNvSpPr>
            <a:spLocks noGrp="1"/>
          </p:cNvSpPr>
          <p:nvPr>
            <p:ph idx="1"/>
          </p:nvPr>
        </p:nvSpPr>
        <p:spPr/>
        <p:txBody>
          <a:bodyPr>
            <a:normAutofit/>
          </a:bodyPr>
          <a:lstStyle/>
          <a:p>
            <a:pPr fontAlgn="base"/>
            <a:r>
              <a:rPr lang="hr-HR" sz="1600" dirty="0"/>
              <a:t>Objavljivanje informacija prema članku  10. Zakona o pravu na pristup informacijama  „Narodne novine”, broj 25/13, 85/15, 69/22  te članku 56. Zakona o ustanovama </a:t>
            </a:r>
          </a:p>
          <a:p>
            <a:r>
              <a:rPr lang="hr-HR" sz="1600" dirty="0"/>
              <a:t>OSIGURATI JAVNOST RADA </a:t>
            </a:r>
          </a:p>
          <a:p>
            <a:r>
              <a:rPr lang="hr-HR" sz="1600" dirty="0"/>
              <a:t>U skladu sa člankom 12. Zakona o pravu na pristup informacijama  omgućiti sudjelovanje na sjednicama školskog odbora </a:t>
            </a:r>
          </a:p>
          <a:p>
            <a:r>
              <a:rPr lang="hr-HR" sz="1600" dirty="0"/>
              <a:t>Službenik za informiranje rješava zahtjeve za pristup informacijama u skladu sa Zakonom o pravu na pristup informacijama. </a:t>
            </a:r>
            <a:br>
              <a:rPr lang="hr-HR" dirty="0"/>
            </a:br>
            <a:endParaRPr lang="hr-HR" dirty="0"/>
          </a:p>
          <a:p>
            <a:pPr fontAlgn="base"/>
            <a:endParaRPr lang="hr-HR" dirty="0"/>
          </a:p>
        </p:txBody>
      </p:sp>
    </p:spTree>
    <p:extLst>
      <p:ext uri="{BB962C8B-B14F-4D97-AF65-F5344CB8AC3E}">
        <p14:creationId xmlns:p14="http://schemas.microsoft.com/office/powerpoint/2010/main" val="165737275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400" dirty="0">
                <a:solidFill>
                  <a:schemeClr val="tx2"/>
                </a:solidFill>
              </a:rPr>
              <a:t> 1. RADNI ODNOSI - Zasnivanje radnog odnosa </a:t>
            </a:r>
            <a:endParaRPr lang="en-US" sz="2400" dirty="0">
              <a:solidFill>
                <a:schemeClr val="tx2"/>
              </a:solidFill>
            </a:endParaRPr>
          </a:p>
        </p:txBody>
      </p:sp>
      <p:sp>
        <p:nvSpPr>
          <p:cNvPr id="3" name="Content Placeholder 2"/>
          <p:cNvSpPr>
            <a:spLocks noGrp="1"/>
          </p:cNvSpPr>
          <p:nvPr>
            <p:ph idx="1"/>
          </p:nvPr>
        </p:nvSpPr>
        <p:spPr/>
        <p:txBody>
          <a:bodyPr>
            <a:normAutofit lnSpcReduction="10000"/>
          </a:bodyPr>
          <a:lstStyle/>
          <a:p>
            <a:endParaRPr lang="hr-HR" sz="2000" dirty="0"/>
          </a:p>
          <a:p>
            <a:r>
              <a:rPr lang="hr-HR" sz="2000" dirty="0"/>
              <a:t>U pravilu temeljem natječaja prema odredbama Zakona o odgoju i obrazovanju u osnovnoj i srednjoj školi i Pravilniku o zapošljavanju ....škole </a:t>
            </a:r>
          </a:p>
          <a:p>
            <a:r>
              <a:rPr lang="hr-HR" sz="2000" dirty="0"/>
              <a:t>Tekst natječaja obvezno sadržava sve propisane dijelove prema Pravilniku o zapošljavanju ....škole </a:t>
            </a:r>
          </a:p>
          <a:p>
            <a:r>
              <a:rPr lang="hr-HR" sz="2000" dirty="0">
                <a:solidFill>
                  <a:srgbClr val="FF0000"/>
                </a:solidFill>
              </a:rPr>
              <a:t>Različitost uvjeta u natječaju – </a:t>
            </a:r>
            <a:r>
              <a:rPr lang="hr-HR" sz="2000" dirty="0"/>
              <a:t>odgojno obrazovni radnici i tzv.ostali zaposlenici</a:t>
            </a:r>
          </a:p>
          <a:p>
            <a:r>
              <a:rPr lang="hr-HR" sz="2000" dirty="0">
                <a:solidFill>
                  <a:srgbClr val="00B0F0"/>
                </a:solidFill>
              </a:rPr>
              <a:t>Opći uvjet prema Zakonu o radu – </a:t>
            </a:r>
            <a:r>
              <a:rPr lang="hr-HR" sz="2000" dirty="0"/>
              <a:t>minimalna dob za zapošljavanje od 15 godina života </a:t>
            </a:r>
          </a:p>
          <a:p>
            <a:r>
              <a:rPr lang="hr-HR" sz="2000" dirty="0"/>
              <a:t>Hrvatsko državljanstvo nije uvjet za zasnivanje radnog odnosa</a:t>
            </a:r>
          </a:p>
          <a:p>
            <a:r>
              <a:rPr lang="hr-HR" sz="2000" dirty="0"/>
              <a:t>Operativni djelatnici – jedan od uvjeta za upis Programa obrazovanja – hrvatsko državljanstvo </a:t>
            </a:r>
          </a:p>
          <a:p>
            <a:r>
              <a:rPr lang="hr-HR" sz="2000" dirty="0"/>
              <a:t>Tekst natječaja – dokaz o državljanstvu, Zakon o strancima </a:t>
            </a:r>
          </a:p>
          <a:p>
            <a:endParaRPr lang="hr-HR" sz="2000" dirty="0">
              <a:solidFill>
                <a:srgbClr val="00B0F0"/>
              </a:solidFill>
              <a:latin typeface="Tunga" pitchFamily="34" charset="0"/>
              <a:cs typeface="Tunga" pitchFamily="34" charset="0"/>
            </a:endParaRPr>
          </a:p>
          <a:p>
            <a:endParaRPr lang="hr-HR" sz="1900" dirty="0">
              <a:solidFill>
                <a:srgbClr val="00B0F0"/>
              </a:solidFill>
            </a:endParaRPr>
          </a:p>
          <a:p>
            <a:endParaRPr lang="vi-VN" sz="2000" dirty="0"/>
          </a:p>
          <a:p>
            <a:endParaRPr lang="vi-VN" sz="2000" dirty="0"/>
          </a:p>
          <a:p>
            <a:endParaRPr lang="en-US" sz="2000" dirty="0"/>
          </a:p>
        </p:txBody>
      </p:sp>
    </p:spTree>
    <p:extLst>
      <p:ext uri="{BB962C8B-B14F-4D97-AF65-F5344CB8AC3E}">
        <p14:creationId xmlns:p14="http://schemas.microsoft.com/office/powerpoint/2010/main" val="2365394069"/>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pPr marL="1874520" lvl="8" indent="0">
              <a:buNone/>
            </a:pPr>
            <a:endParaRPr lang="hr-HR" sz="2400" b="1" dirty="0">
              <a:solidFill>
                <a:schemeClr val="accent1"/>
              </a:solidFill>
            </a:endParaRPr>
          </a:p>
          <a:p>
            <a:pPr marL="1874520" lvl="8" indent="0">
              <a:buNone/>
            </a:pPr>
            <a:endParaRPr lang="hr-HR" sz="2400" b="1" dirty="0">
              <a:solidFill>
                <a:schemeClr val="accent1"/>
              </a:solidFill>
            </a:endParaRPr>
          </a:p>
          <a:p>
            <a:pPr marL="1874520" lvl="8" indent="0">
              <a:buNone/>
            </a:pPr>
            <a:endParaRPr lang="hr-HR" sz="2400" b="1" dirty="0">
              <a:solidFill>
                <a:schemeClr val="accent1"/>
              </a:solidFill>
            </a:endParaRPr>
          </a:p>
          <a:p>
            <a:pPr marL="1874520" lvl="8" indent="0">
              <a:buNone/>
            </a:pPr>
            <a:r>
              <a:rPr lang="hr-HR" sz="2400" b="1" dirty="0">
                <a:solidFill>
                  <a:schemeClr val="accent1"/>
                </a:solidFill>
              </a:rPr>
              <a:t>HVALA NA PAŽNJI !!!</a:t>
            </a:r>
          </a:p>
          <a:p>
            <a:pPr marL="1874520" lvl="8" indent="0">
              <a:buNone/>
            </a:pPr>
            <a:r>
              <a:rPr lang="hr-HR" sz="2400" b="1" dirty="0">
                <a:solidFill>
                  <a:schemeClr val="accent1"/>
                </a:solidFill>
              </a:rPr>
              <a:t>              </a:t>
            </a:r>
            <a:r>
              <a:rPr lang="hr-HR" sz="4000" b="1" dirty="0">
                <a:solidFill>
                  <a:schemeClr val="accent1"/>
                </a:solidFill>
                <a:sym typeface="Wingdings" panose="05000000000000000000" pitchFamily="2" charset="2"/>
              </a:rPr>
              <a:t></a:t>
            </a:r>
            <a:endParaRPr lang="hr-HR" sz="4000" b="1" dirty="0">
              <a:solidFill>
                <a:schemeClr val="accent1"/>
              </a:solidFill>
            </a:endParaRPr>
          </a:p>
          <a:p>
            <a:endParaRPr lang="hr-HR" dirty="0"/>
          </a:p>
        </p:txBody>
      </p:sp>
    </p:spTree>
    <p:extLst>
      <p:ext uri="{BB962C8B-B14F-4D97-AF65-F5344CB8AC3E}">
        <p14:creationId xmlns:p14="http://schemas.microsoft.com/office/powerpoint/2010/main" val="383784596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00231C3-0923-601D-82C8-41FE50866BD8}"/>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027ADC49-29A4-B2C7-F6DB-CD5D41F5FCD5}"/>
              </a:ext>
            </a:extLst>
          </p:cNvPr>
          <p:cNvSpPr>
            <a:spLocks noGrp="1"/>
          </p:cNvSpPr>
          <p:nvPr>
            <p:ph idx="1"/>
          </p:nvPr>
        </p:nvSpPr>
        <p:spPr/>
        <p:txBody>
          <a:bodyPr>
            <a:normAutofit/>
          </a:bodyPr>
          <a:lstStyle/>
          <a:p>
            <a:pPr lvl="0"/>
            <a:r>
              <a:rPr lang="hr-HR" sz="1600" dirty="0"/>
              <a:t>Članak </a:t>
            </a:r>
            <a:r>
              <a:rPr lang="en-GB" sz="1600" dirty="0"/>
              <a:t>88.</a:t>
            </a:r>
            <a:r>
              <a:rPr lang="hr-HR" sz="1600" dirty="0"/>
              <a:t>Zakona o strancima</a:t>
            </a:r>
            <a:endParaRPr lang="en-GB" sz="1600" dirty="0"/>
          </a:p>
          <a:p>
            <a:pPr lvl="0"/>
            <a:r>
              <a:rPr lang="en-GB" sz="1600" dirty="0"/>
              <a:t>1) </a:t>
            </a:r>
            <a:r>
              <a:rPr lang="en-GB" sz="1600" dirty="0" err="1"/>
              <a:t>Državljanin</a:t>
            </a:r>
            <a:r>
              <a:rPr lang="en-GB" sz="1600" dirty="0"/>
              <a:t> </a:t>
            </a:r>
            <a:r>
              <a:rPr lang="en-GB" sz="1600" dirty="0" err="1"/>
              <a:t>treće</a:t>
            </a:r>
            <a:r>
              <a:rPr lang="en-GB" sz="1600" dirty="0"/>
              <a:t> </a:t>
            </a:r>
            <a:r>
              <a:rPr lang="en-GB" sz="1600" dirty="0" err="1"/>
              <a:t>zemlje</a:t>
            </a:r>
            <a:r>
              <a:rPr lang="en-GB" sz="1600" dirty="0"/>
              <a:t> u </a:t>
            </a:r>
            <a:r>
              <a:rPr lang="en-GB" sz="1600" dirty="0" err="1"/>
              <a:t>Republici</a:t>
            </a:r>
            <a:r>
              <a:rPr lang="en-GB" sz="1600" dirty="0"/>
              <a:t> </a:t>
            </a:r>
            <a:r>
              <a:rPr lang="en-GB" sz="1600" dirty="0" err="1"/>
              <a:t>Hrvatskoj</a:t>
            </a:r>
            <a:r>
              <a:rPr lang="en-GB" sz="1600" dirty="0"/>
              <a:t> </a:t>
            </a:r>
            <a:r>
              <a:rPr lang="en-GB" sz="1600" dirty="0" err="1"/>
              <a:t>može</a:t>
            </a:r>
            <a:r>
              <a:rPr lang="en-GB" sz="1600" dirty="0"/>
              <a:t> </a:t>
            </a:r>
            <a:r>
              <a:rPr lang="en-GB" sz="1600" dirty="0" err="1"/>
              <a:t>raditi</a:t>
            </a:r>
            <a:r>
              <a:rPr lang="en-GB" sz="1600" dirty="0"/>
              <a:t>, a </a:t>
            </a:r>
            <a:r>
              <a:rPr lang="en-GB" sz="1600" dirty="0" err="1"/>
              <a:t>poslodavac</a:t>
            </a:r>
            <a:r>
              <a:rPr lang="en-GB" sz="1600" dirty="0"/>
              <a:t> </a:t>
            </a:r>
            <a:r>
              <a:rPr lang="en-GB" sz="1600" dirty="0" err="1"/>
              <a:t>može</a:t>
            </a:r>
            <a:r>
              <a:rPr lang="en-GB" sz="1600" dirty="0"/>
              <a:t> </a:t>
            </a:r>
            <a:r>
              <a:rPr lang="en-GB" sz="1600" dirty="0" err="1"/>
              <a:t>zaposliti</a:t>
            </a:r>
            <a:r>
              <a:rPr lang="en-GB" sz="1600" dirty="0"/>
              <a:t> </a:t>
            </a:r>
            <a:r>
              <a:rPr lang="en-GB" sz="1600" dirty="0" err="1"/>
              <a:t>ili</a:t>
            </a:r>
            <a:r>
              <a:rPr lang="en-GB" sz="1600" dirty="0"/>
              <a:t> se </a:t>
            </a:r>
            <a:r>
              <a:rPr lang="en-GB" sz="1600" dirty="0" err="1"/>
              <a:t>koristiti</a:t>
            </a:r>
            <a:r>
              <a:rPr lang="en-GB" sz="1600" dirty="0"/>
              <a:t> </a:t>
            </a:r>
            <a:r>
              <a:rPr lang="en-GB" sz="1600" dirty="0" err="1"/>
              <a:t>radom</a:t>
            </a:r>
            <a:r>
              <a:rPr lang="en-GB" sz="1600" dirty="0"/>
              <a:t> </a:t>
            </a:r>
            <a:r>
              <a:rPr lang="en-GB" sz="1600" dirty="0" err="1"/>
              <a:t>državljanina</a:t>
            </a:r>
            <a:r>
              <a:rPr lang="en-GB" sz="1600" dirty="0"/>
              <a:t> </a:t>
            </a:r>
            <a:r>
              <a:rPr lang="en-GB" sz="1600" dirty="0" err="1"/>
              <a:t>treće</a:t>
            </a:r>
            <a:r>
              <a:rPr lang="en-GB" sz="1600" dirty="0"/>
              <a:t> </a:t>
            </a:r>
            <a:r>
              <a:rPr lang="en-GB" sz="1600" dirty="0" err="1"/>
              <a:t>zemlje</a:t>
            </a:r>
            <a:r>
              <a:rPr lang="en-GB" sz="1600" dirty="0"/>
              <a:t>:</a:t>
            </a:r>
          </a:p>
          <a:p>
            <a:pPr lvl="0"/>
            <a:r>
              <a:rPr lang="en-GB" sz="1600" dirty="0"/>
              <a:t>– </a:t>
            </a:r>
            <a:r>
              <a:rPr lang="en-GB" sz="1600" u="sng" dirty="0" err="1"/>
              <a:t>na</a:t>
            </a:r>
            <a:r>
              <a:rPr lang="en-GB" sz="1600" u="sng" dirty="0"/>
              <a:t> </a:t>
            </a:r>
            <a:r>
              <a:rPr lang="en-GB" sz="1600" u="sng" dirty="0" err="1"/>
              <a:t>temelju</a:t>
            </a:r>
            <a:r>
              <a:rPr lang="en-GB" sz="1600" u="sng" dirty="0"/>
              <a:t> </a:t>
            </a:r>
            <a:r>
              <a:rPr lang="en-GB" sz="1600" u="sng" dirty="0" err="1"/>
              <a:t>dozvole</a:t>
            </a:r>
            <a:r>
              <a:rPr lang="en-GB" sz="1600" u="sng" dirty="0"/>
              <a:t> </a:t>
            </a:r>
            <a:r>
              <a:rPr lang="hr-HR" sz="1600" u="sng" dirty="0"/>
              <a:t>za </a:t>
            </a:r>
            <a:r>
              <a:rPr lang="en-GB" sz="1600" u="sng" dirty="0" err="1"/>
              <a:t>borav</a:t>
            </a:r>
            <a:r>
              <a:rPr lang="hr-HR" sz="1600" u="sng" dirty="0" err="1"/>
              <a:t>ak</a:t>
            </a:r>
            <a:r>
              <a:rPr lang="hr-HR" sz="1600" u="sng" dirty="0"/>
              <a:t> i rad </a:t>
            </a:r>
            <a:endParaRPr lang="en-GB" sz="1600" dirty="0"/>
          </a:p>
          <a:p>
            <a:pPr lvl="0"/>
            <a:r>
              <a:rPr lang="en-GB" sz="1600" dirty="0"/>
              <a:t>– </a:t>
            </a:r>
            <a:r>
              <a:rPr lang="en-GB" sz="1600" dirty="0" err="1"/>
              <a:t>na</a:t>
            </a:r>
            <a:r>
              <a:rPr lang="en-GB" sz="1600" dirty="0"/>
              <a:t> </a:t>
            </a:r>
            <a:r>
              <a:rPr lang="en-GB" sz="1600" dirty="0" err="1"/>
              <a:t>temelju</a:t>
            </a:r>
            <a:r>
              <a:rPr lang="en-GB" sz="1600" dirty="0"/>
              <a:t> </a:t>
            </a:r>
            <a:r>
              <a:rPr lang="en-GB" sz="1600" dirty="0" err="1"/>
              <a:t>dozvole</a:t>
            </a:r>
            <a:r>
              <a:rPr lang="en-GB" sz="1600" dirty="0"/>
              <a:t> </a:t>
            </a:r>
            <a:r>
              <a:rPr lang="hr-HR" sz="1600" dirty="0"/>
              <a:t>za </a:t>
            </a:r>
            <a:r>
              <a:rPr lang="en-GB" sz="1600" dirty="0" err="1"/>
              <a:t>borav</a:t>
            </a:r>
            <a:r>
              <a:rPr lang="hr-HR" sz="1600" dirty="0" err="1"/>
              <a:t>ak</a:t>
            </a:r>
            <a:r>
              <a:rPr lang="hr-HR" sz="1600" dirty="0"/>
              <a:t> i rad </a:t>
            </a:r>
            <a:r>
              <a:rPr lang="en-GB" sz="1600" dirty="0" err="1"/>
              <a:t>i</a:t>
            </a:r>
            <a:r>
              <a:rPr lang="en-GB" sz="1600" dirty="0"/>
              <a:t> </a:t>
            </a:r>
            <a:r>
              <a:rPr lang="en-GB" sz="1600" dirty="0" err="1"/>
              <a:t>pozitivnog</a:t>
            </a:r>
            <a:r>
              <a:rPr lang="en-GB" sz="1600" dirty="0"/>
              <a:t> </a:t>
            </a:r>
            <a:r>
              <a:rPr lang="en-GB" sz="1600" dirty="0" err="1"/>
              <a:t>mišljenja</a:t>
            </a:r>
            <a:r>
              <a:rPr lang="en-GB" sz="1600" dirty="0"/>
              <a:t> </a:t>
            </a:r>
            <a:r>
              <a:rPr lang="en-GB" sz="1600" dirty="0" err="1"/>
              <a:t>Hrvatskog</a:t>
            </a:r>
            <a:r>
              <a:rPr lang="en-GB" sz="1600" dirty="0"/>
              <a:t> </a:t>
            </a:r>
            <a:r>
              <a:rPr lang="en-GB" sz="1600" dirty="0" err="1"/>
              <a:t>zavoda</a:t>
            </a:r>
            <a:r>
              <a:rPr lang="en-GB" sz="1600" dirty="0"/>
              <a:t> za </a:t>
            </a:r>
            <a:r>
              <a:rPr lang="en-GB" sz="1600" dirty="0" err="1"/>
              <a:t>zapošljavanje</a:t>
            </a:r>
            <a:r>
              <a:rPr lang="en-GB" sz="1600" dirty="0"/>
              <a:t> </a:t>
            </a:r>
            <a:r>
              <a:rPr lang="en-GB" sz="1600" dirty="0" err="1"/>
              <a:t>iz</a:t>
            </a:r>
            <a:r>
              <a:rPr lang="en-GB" sz="1600" dirty="0"/>
              <a:t> </a:t>
            </a:r>
            <a:r>
              <a:rPr lang="en-GB" sz="1600" dirty="0" err="1"/>
              <a:t>članka</a:t>
            </a:r>
            <a:r>
              <a:rPr lang="en-GB" sz="1600" dirty="0"/>
              <a:t> 100. </a:t>
            </a:r>
            <a:r>
              <a:rPr lang="en-GB" sz="1600" dirty="0" err="1"/>
              <a:t>stavka</a:t>
            </a:r>
            <a:r>
              <a:rPr lang="en-GB" sz="1600" dirty="0"/>
              <a:t> 6. </a:t>
            </a:r>
            <a:r>
              <a:rPr lang="en-GB" sz="1600" dirty="0" err="1"/>
              <a:t>ili</a:t>
            </a:r>
            <a:r>
              <a:rPr lang="en-GB" sz="1600" dirty="0"/>
              <a:t> </a:t>
            </a:r>
            <a:r>
              <a:rPr lang="en-GB" sz="1600" dirty="0" err="1"/>
              <a:t>članka</a:t>
            </a:r>
            <a:r>
              <a:rPr lang="en-GB" sz="1600" dirty="0"/>
              <a:t> 103.c </a:t>
            </a:r>
            <a:r>
              <a:rPr lang="en-GB" sz="1600" dirty="0" err="1"/>
              <a:t>stavka</a:t>
            </a:r>
            <a:r>
              <a:rPr lang="en-GB" sz="1600" dirty="0"/>
              <a:t> 4. </a:t>
            </a:r>
            <a:r>
              <a:rPr lang="en-GB" sz="1600" dirty="0" err="1"/>
              <a:t>ili</a:t>
            </a:r>
            <a:r>
              <a:rPr lang="en-GB" sz="1600" dirty="0"/>
              <a:t> </a:t>
            </a:r>
            <a:r>
              <a:rPr lang="en-GB" sz="1600" dirty="0" err="1"/>
              <a:t>članka</a:t>
            </a:r>
            <a:r>
              <a:rPr lang="en-GB" sz="1600" dirty="0"/>
              <a:t> 103.d </a:t>
            </a:r>
            <a:r>
              <a:rPr lang="en-GB" sz="1600" dirty="0" err="1"/>
              <a:t>stavka</a:t>
            </a:r>
            <a:r>
              <a:rPr lang="en-GB" sz="1600" dirty="0"/>
              <a:t> 3. </a:t>
            </a:r>
            <a:r>
              <a:rPr lang="en-GB" sz="1600" dirty="0" err="1"/>
              <a:t>ili</a:t>
            </a:r>
            <a:r>
              <a:rPr lang="en-GB" sz="1600" dirty="0"/>
              <a:t> </a:t>
            </a:r>
            <a:r>
              <a:rPr lang="en-GB" sz="1600" dirty="0" err="1"/>
              <a:t>članka</a:t>
            </a:r>
            <a:r>
              <a:rPr lang="en-GB" sz="1600" dirty="0"/>
              <a:t> 103.e </a:t>
            </a:r>
            <a:r>
              <a:rPr lang="en-GB" sz="1600" dirty="0" err="1"/>
              <a:t>stavka</a:t>
            </a:r>
            <a:r>
              <a:rPr lang="en-GB" sz="1600" dirty="0"/>
              <a:t> 5. </a:t>
            </a:r>
            <a:r>
              <a:rPr lang="en-GB" sz="1600" dirty="0" err="1"/>
              <a:t>ovoga</a:t>
            </a:r>
            <a:r>
              <a:rPr lang="en-GB" sz="1600" dirty="0"/>
              <a:t> </a:t>
            </a:r>
            <a:r>
              <a:rPr lang="en-GB" sz="1600" dirty="0" err="1"/>
              <a:t>Zakona</a:t>
            </a:r>
            <a:endParaRPr lang="en-GB" sz="1600" dirty="0"/>
          </a:p>
          <a:p>
            <a:pPr lvl="0"/>
            <a:r>
              <a:rPr lang="en-GB" sz="1600" dirty="0"/>
              <a:t>– </a:t>
            </a:r>
            <a:r>
              <a:rPr lang="en-GB" sz="1600" dirty="0" err="1"/>
              <a:t>na</a:t>
            </a:r>
            <a:r>
              <a:rPr lang="en-GB" sz="1600" dirty="0"/>
              <a:t> </a:t>
            </a:r>
            <a:r>
              <a:rPr lang="en-GB" sz="1600" dirty="0" err="1"/>
              <a:t>temelju</a:t>
            </a:r>
            <a:r>
              <a:rPr lang="en-GB" sz="1600" dirty="0"/>
              <a:t> </a:t>
            </a:r>
            <a:r>
              <a:rPr lang="en-GB" sz="1600" dirty="0" err="1"/>
              <a:t>potvrde</a:t>
            </a:r>
            <a:r>
              <a:rPr lang="en-GB" sz="1600" dirty="0"/>
              <a:t> </a:t>
            </a:r>
            <a:r>
              <a:rPr lang="en-GB" sz="1600" dirty="0" err="1"/>
              <a:t>iz</a:t>
            </a:r>
            <a:r>
              <a:rPr lang="en-GB" sz="1600" dirty="0"/>
              <a:t> </a:t>
            </a:r>
            <a:r>
              <a:rPr lang="en-GB" sz="1600" dirty="0" err="1"/>
              <a:t>članka</a:t>
            </a:r>
            <a:r>
              <a:rPr lang="en-GB" sz="1600" dirty="0"/>
              <a:t> 91. </a:t>
            </a:r>
            <a:r>
              <a:rPr lang="en-GB" sz="1600" dirty="0" err="1"/>
              <a:t>stavka</a:t>
            </a:r>
            <a:r>
              <a:rPr lang="en-GB" sz="1600" dirty="0"/>
              <a:t> 3. </a:t>
            </a:r>
            <a:r>
              <a:rPr lang="en-GB" sz="1600" dirty="0" err="1"/>
              <a:t>podstavka</a:t>
            </a:r>
            <a:r>
              <a:rPr lang="en-GB" sz="1600" dirty="0"/>
              <a:t> 1. </a:t>
            </a:r>
            <a:r>
              <a:rPr lang="en-GB" sz="1600" dirty="0" err="1"/>
              <a:t>odnosno</a:t>
            </a:r>
            <a:r>
              <a:rPr lang="en-GB" sz="1600" dirty="0"/>
              <a:t> </a:t>
            </a:r>
            <a:r>
              <a:rPr lang="en-GB" sz="1600" dirty="0" err="1"/>
              <a:t>stavka</a:t>
            </a:r>
            <a:r>
              <a:rPr lang="en-GB" sz="1600" dirty="0"/>
              <a:t> 4. </a:t>
            </a:r>
            <a:r>
              <a:rPr lang="en-GB" sz="1600" dirty="0" err="1"/>
              <a:t>ovoga</a:t>
            </a:r>
            <a:r>
              <a:rPr lang="en-GB" sz="1600" dirty="0"/>
              <a:t> </a:t>
            </a:r>
            <a:r>
              <a:rPr lang="en-GB" sz="1600" dirty="0" err="1"/>
              <a:t>Zakona</a:t>
            </a:r>
            <a:r>
              <a:rPr lang="en-GB" sz="1600" dirty="0"/>
              <a:t>, </a:t>
            </a:r>
            <a:r>
              <a:rPr lang="en-GB" sz="1600" dirty="0" err="1"/>
              <a:t>ako</a:t>
            </a:r>
            <a:r>
              <a:rPr lang="en-GB" sz="1600" dirty="0"/>
              <a:t> se </a:t>
            </a:r>
            <a:r>
              <a:rPr lang="en-GB" sz="1600" dirty="0" err="1"/>
              <a:t>radi</a:t>
            </a:r>
            <a:r>
              <a:rPr lang="en-GB" sz="1600" dirty="0"/>
              <a:t> o </a:t>
            </a:r>
            <a:r>
              <a:rPr lang="en-GB" sz="1600" dirty="0" err="1"/>
              <a:t>sezonskom</a:t>
            </a:r>
            <a:r>
              <a:rPr lang="en-GB" sz="1600" dirty="0"/>
              <a:t> </a:t>
            </a:r>
            <a:r>
              <a:rPr lang="en-GB" sz="1600" dirty="0" err="1"/>
              <a:t>radniku</a:t>
            </a:r>
            <a:r>
              <a:rPr lang="en-GB" sz="1600" dirty="0"/>
              <a:t> do 90 dana</a:t>
            </a:r>
          </a:p>
          <a:p>
            <a:pPr lvl="0"/>
            <a:r>
              <a:rPr lang="en-GB" sz="1600" dirty="0"/>
              <a:t>– </a:t>
            </a:r>
            <a:r>
              <a:rPr lang="en-GB" sz="1600" dirty="0" err="1"/>
              <a:t>na</a:t>
            </a:r>
            <a:r>
              <a:rPr lang="en-GB" sz="1600" dirty="0"/>
              <a:t> </a:t>
            </a:r>
            <a:r>
              <a:rPr lang="en-GB" sz="1600" dirty="0" err="1"/>
              <a:t>temelju</a:t>
            </a:r>
            <a:r>
              <a:rPr lang="en-GB" sz="1600" dirty="0"/>
              <a:t> </a:t>
            </a:r>
            <a:r>
              <a:rPr lang="en-GB" sz="1600" dirty="0" err="1"/>
              <a:t>potvrde</a:t>
            </a:r>
            <a:r>
              <a:rPr lang="en-GB" sz="1600" dirty="0"/>
              <a:t> o </a:t>
            </a:r>
            <a:r>
              <a:rPr lang="en-GB" sz="1600" dirty="0" err="1"/>
              <a:t>prijavi</a:t>
            </a:r>
            <a:r>
              <a:rPr lang="en-GB" sz="1600" dirty="0"/>
              <a:t> rada </a:t>
            </a:r>
            <a:r>
              <a:rPr lang="en-GB" sz="1600" dirty="0" err="1"/>
              <a:t>ili</a:t>
            </a:r>
            <a:endParaRPr lang="en-GB" sz="1600" dirty="0"/>
          </a:p>
          <a:p>
            <a:r>
              <a:rPr lang="en-GB" sz="1600" dirty="0"/>
              <a:t>– </a:t>
            </a:r>
            <a:r>
              <a:rPr lang="en-GB" sz="1600" u="sng" dirty="0"/>
              <a:t>bez </a:t>
            </a:r>
            <a:r>
              <a:rPr lang="en-GB" sz="1600" u="sng" dirty="0" err="1"/>
              <a:t>dozvole</a:t>
            </a:r>
            <a:r>
              <a:rPr lang="en-GB" sz="1600" u="sng" dirty="0"/>
              <a:t> za </a:t>
            </a:r>
            <a:r>
              <a:rPr lang="en-GB" sz="1600" u="sng" dirty="0" err="1"/>
              <a:t>boravak</a:t>
            </a:r>
            <a:r>
              <a:rPr lang="en-GB" sz="1600" u="sng" dirty="0"/>
              <a:t> </a:t>
            </a:r>
            <a:r>
              <a:rPr lang="en-GB" sz="1600" u="sng" dirty="0" err="1"/>
              <a:t>i</a:t>
            </a:r>
            <a:r>
              <a:rPr lang="en-GB" sz="1600" u="sng" dirty="0"/>
              <a:t> rad </a:t>
            </a:r>
            <a:r>
              <a:rPr lang="en-GB" sz="1600" u="sng" dirty="0" err="1"/>
              <a:t>ili</a:t>
            </a:r>
            <a:r>
              <a:rPr lang="en-GB" sz="1600" u="sng" dirty="0"/>
              <a:t> </a:t>
            </a:r>
            <a:r>
              <a:rPr lang="en-GB" sz="1600" u="sng" dirty="0" err="1"/>
              <a:t>potvrde</a:t>
            </a:r>
            <a:r>
              <a:rPr lang="en-GB" sz="1600" u="sng" dirty="0"/>
              <a:t> o </a:t>
            </a:r>
            <a:r>
              <a:rPr lang="en-GB" sz="1600" u="sng" dirty="0" err="1"/>
              <a:t>prijavi</a:t>
            </a:r>
            <a:r>
              <a:rPr lang="en-GB" sz="1600" u="sng" dirty="0"/>
              <a:t> rada u </a:t>
            </a:r>
            <a:r>
              <a:rPr lang="en-GB" sz="1600" u="sng" dirty="0" err="1"/>
              <a:t>slučajevima</a:t>
            </a:r>
            <a:r>
              <a:rPr lang="en-GB" sz="1600" u="sng" dirty="0"/>
              <a:t> </a:t>
            </a:r>
            <a:r>
              <a:rPr lang="en-GB" sz="1600" u="sng" dirty="0" err="1"/>
              <a:t>propisanim</a:t>
            </a:r>
            <a:r>
              <a:rPr lang="en-GB" sz="1600" u="sng" dirty="0"/>
              <a:t> </a:t>
            </a:r>
            <a:r>
              <a:rPr lang="en-GB" sz="1600" u="sng" dirty="0" err="1"/>
              <a:t>ovim</a:t>
            </a:r>
            <a:r>
              <a:rPr lang="en-GB" sz="1600" u="sng" dirty="0"/>
              <a:t> </a:t>
            </a:r>
            <a:r>
              <a:rPr lang="en-GB" sz="1600" u="sng" dirty="0" err="1"/>
              <a:t>Zakonom</a:t>
            </a:r>
            <a:endParaRPr lang="en-GB" sz="1600" dirty="0"/>
          </a:p>
        </p:txBody>
      </p:sp>
    </p:spTree>
    <p:extLst>
      <p:ext uri="{BB962C8B-B14F-4D97-AF65-F5344CB8AC3E}">
        <p14:creationId xmlns:p14="http://schemas.microsoft.com/office/powerpoint/2010/main" val="429395337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4BA6AAF-DD27-5FBE-CE73-BCE451935228}"/>
              </a:ext>
            </a:extLst>
          </p:cNvPr>
          <p:cNvSpPr>
            <a:spLocks noGrp="1"/>
          </p:cNvSpPr>
          <p:nvPr>
            <p:ph type="title"/>
          </p:nvPr>
        </p:nvSpPr>
        <p:spPr/>
        <p:txBody>
          <a:bodyPr>
            <a:normAutofit/>
          </a:bodyPr>
          <a:lstStyle/>
          <a:p>
            <a:pPr fontAlgn="base"/>
            <a:r>
              <a:rPr lang="en-GB" sz="1800" i="1" dirty="0"/>
              <a:t>Rad bez </a:t>
            </a:r>
            <a:r>
              <a:rPr lang="en-GB" sz="1800" i="1" dirty="0" err="1"/>
              <a:t>dozvole</a:t>
            </a:r>
            <a:r>
              <a:rPr lang="en-GB" sz="1800" i="1" dirty="0"/>
              <a:t> za </a:t>
            </a:r>
            <a:r>
              <a:rPr lang="en-GB" sz="1800" i="1" dirty="0" err="1"/>
              <a:t>boravak</a:t>
            </a:r>
            <a:r>
              <a:rPr lang="en-GB" sz="1800" i="1" dirty="0"/>
              <a:t> </a:t>
            </a:r>
            <a:r>
              <a:rPr lang="en-GB" sz="1800" i="1" dirty="0" err="1"/>
              <a:t>i</a:t>
            </a:r>
            <a:r>
              <a:rPr lang="en-GB" sz="1800" i="1" dirty="0"/>
              <a:t> rad </a:t>
            </a:r>
            <a:r>
              <a:rPr lang="en-GB" sz="1800" i="1" dirty="0" err="1"/>
              <a:t>ili</a:t>
            </a:r>
            <a:r>
              <a:rPr lang="en-GB" sz="1800" i="1" dirty="0"/>
              <a:t> </a:t>
            </a:r>
            <a:r>
              <a:rPr lang="en-GB" sz="1800" i="1" dirty="0" err="1"/>
              <a:t>potvrde</a:t>
            </a:r>
            <a:r>
              <a:rPr lang="en-GB" sz="1800" i="1" dirty="0"/>
              <a:t> o </a:t>
            </a:r>
            <a:r>
              <a:rPr lang="en-GB" sz="1800" i="1" dirty="0" err="1"/>
              <a:t>prijavi</a:t>
            </a:r>
            <a:r>
              <a:rPr lang="en-GB" sz="1800" i="1" dirty="0"/>
              <a:t> rada</a:t>
            </a:r>
            <a:br>
              <a:rPr lang="en-GB" sz="1800" i="1" dirty="0"/>
            </a:br>
            <a:r>
              <a:rPr lang="en-GB" sz="1800" dirty="0" err="1"/>
              <a:t>Članak</a:t>
            </a:r>
            <a:r>
              <a:rPr lang="en-GB" sz="1800" dirty="0"/>
              <a:t> 89.</a:t>
            </a:r>
            <a:r>
              <a:rPr lang="hr-HR" sz="1800" dirty="0"/>
              <a:t> ZAKONA O STRANCIMA</a:t>
            </a:r>
            <a:br>
              <a:rPr lang="en-GB" sz="1800" dirty="0"/>
            </a:br>
            <a:endParaRPr lang="en-GB" sz="1800" dirty="0"/>
          </a:p>
        </p:txBody>
      </p:sp>
      <p:sp>
        <p:nvSpPr>
          <p:cNvPr id="3" name="Rezervirano mjesto sadržaja 2">
            <a:extLst>
              <a:ext uri="{FF2B5EF4-FFF2-40B4-BE49-F238E27FC236}">
                <a16:creationId xmlns:a16="http://schemas.microsoft.com/office/drawing/2014/main" id="{EE03CC07-CD33-BCAB-6B9D-7FE373B9D859}"/>
              </a:ext>
            </a:extLst>
          </p:cNvPr>
          <p:cNvSpPr>
            <a:spLocks noGrp="1"/>
          </p:cNvSpPr>
          <p:nvPr>
            <p:ph idx="1"/>
          </p:nvPr>
        </p:nvSpPr>
        <p:spPr/>
        <p:txBody>
          <a:bodyPr>
            <a:normAutofit/>
          </a:bodyPr>
          <a:lstStyle/>
          <a:p>
            <a:pPr fontAlgn="base"/>
            <a:r>
              <a:rPr lang="en-GB" sz="1500" dirty="0"/>
              <a:t>(1) Bez </a:t>
            </a:r>
            <a:r>
              <a:rPr lang="en-GB" sz="1500" dirty="0" err="1"/>
              <a:t>dozvole</a:t>
            </a:r>
            <a:r>
              <a:rPr lang="en-GB" sz="1500" dirty="0"/>
              <a:t> za </a:t>
            </a:r>
            <a:r>
              <a:rPr lang="en-GB" sz="1500" dirty="0" err="1"/>
              <a:t>boravak</a:t>
            </a:r>
            <a:r>
              <a:rPr lang="en-GB" sz="1500" dirty="0"/>
              <a:t> </a:t>
            </a:r>
            <a:r>
              <a:rPr lang="en-GB" sz="1500" dirty="0" err="1"/>
              <a:t>i</a:t>
            </a:r>
            <a:r>
              <a:rPr lang="en-GB" sz="1500" dirty="0"/>
              <a:t> rad </a:t>
            </a:r>
            <a:r>
              <a:rPr lang="en-GB" sz="1500" dirty="0" err="1"/>
              <a:t>ili</a:t>
            </a:r>
            <a:r>
              <a:rPr lang="en-GB" sz="1500" dirty="0"/>
              <a:t> </a:t>
            </a:r>
            <a:r>
              <a:rPr lang="en-GB" sz="1500" dirty="0" err="1"/>
              <a:t>potvrde</a:t>
            </a:r>
            <a:r>
              <a:rPr lang="en-GB" sz="1500" dirty="0"/>
              <a:t> o </a:t>
            </a:r>
            <a:r>
              <a:rPr lang="en-GB" sz="1500" dirty="0" err="1"/>
              <a:t>prijavi</a:t>
            </a:r>
            <a:r>
              <a:rPr lang="en-GB" sz="1500" dirty="0"/>
              <a:t> rada </a:t>
            </a:r>
            <a:r>
              <a:rPr lang="en-GB" sz="1500" dirty="0" err="1"/>
              <a:t>može</a:t>
            </a:r>
            <a:r>
              <a:rPr lang="en-GB" sz="1500" dirty="0"/>
              <a:t> </a:t>
            </a:r>
            <a:r>
              <a:rPr lang="en-GB" sz="1500" dirty="0" err="1"/>
              <a:t>raditi</a:t>
            </a:r>
            <a:r>
              <a:rPr lang="en-GB" sz="1500" dirty="0"/>
              <a:t> </a:t>
            </a:r>
            <a:r>
              <a:rPr lang="en-GB" sz="1500" dirty="0" err="1"/>
              <a:t>državljanin</a:t>
            </a:r>
            <a:r>
              <a:rPr lang="en-GB" sz="1500" dirty="0"/>
              <a:t> </a:t>
            </a:r>
            <a:r>
              <a:rPr lang="en-GB" sz="1500" dirty="0" err="1"/>
              <a:t>treće</a:t>
            </a:r>
            <a:r>
              <a:rPr lang="en-GB" sz="1500" dirty="0"/>
              <a:t> </a:t>
            </a:r>
            <a:r>
              <a:rPr lang="en-GB" sz="1500" dirty="0" err="1"/>
              <a:t>zemlje</a:t>
            </a:r>
            <a:r>
              <a:rPr lang="en-GB" sz="1500" dirty="0"/>
              <a:t> koji u </a:t>
            </a:r>
            <a:r>
              <a:rPr lang="en-GB" sz="1500" dirty="0" err="1"/>
              <a:t>Republici</a:t>
            </a:r>
            <a:r>
              <a:rPr lang="en-GB" sz="1500" dirty="0"/>
              <a:t> </a:t>
            </a:r>
            <a:r>
              <a:rPr lang="en-GB" sz="1500" dirty="0" err="1"/>
              <a:t>Hrvatskoj</a:t>
            </a:r>
            <a:r>
              <a:rPr lang="en-GB" sz="1500" dirty="0"/>
              <a:t> </a:t>
            </a:r>
            <a:r>
              <a:rPr lang="en-GB" sz="1500" dirty="0" err="1"/>
              <a:t>ima</a:t>
            </a:r>
            <a:r>
              <a:rPr lang="en-GB" sz="1500" dirty="0"/>
              <a:t> </a:t>
            </a:r>
            <a:r>
              <a:rPr lang="en-GB" sz="1500" dirty="0" err="1"/>
              <a:t>odobren</a:t>
            </a:r>
            <a:r>
              <a:rPr lang="en-GB" sz="1500" dirty="0"/>
              <a:t>:</a:t>
            </a:r>
          </a:p>
          <a:p>
            <a:pPr fontAlgn="base"/>
            <a:r>
              <a:rPr lang="en-GB" sz="1500" dirty="0"/>
              <a:t>1</a:t>
            </a:r>
            <a:r>
              <a:rPr lang="en-GB" sz="1500" u="sng" dirty="0"/>
              <a:t>. </a:t>
            </a:r>
            <a:r>
              <a:rPr lang="en-GB" sz="1500" u="sng" dirty="0" err="1"/>
              <a:t>privremeni</a:t>
            </a:r>
            <a:r>
              <a:rPr lang="en-GB" sz="1500" u="sng" dirty="0"/>
              <a:t> </a:t>
            </a:r>
            <a:r>
              <a:rPr lang="en-GB" sz="1500" u="sng" dirty="0" err="1"/>
              <a:t>boravak</a:t>
            </a:r>
            <a:r>
              <a:rPr lang="en-GB" sz="1500" u="sng" dirty="0"/>
              <a:t> u </a:t>
            </a:r>
            <a:r>
              <a:rPr lang="en-GB" sz="1500" u="sng" dirty="0" err="1"/>
              <a:t>svrhu</a:t>
            </a:r>
            <a:r>
              <a:rPr lang="en-GB" sz="1500" u="sng" dirty="0"/>
              <a:t> </a:t>
            </a:r>
            <a:r>
              <a:rPr lang="en-GB" sz="1500" u="sng" dirty="0" err="1"/>
              <a:t>spajanja</a:t>
            </a:r>
            <a:r>
              <a:rPr lang="en-GB" sz="1500" u="sng" dirty="0"/>
              <a:t> </a:t>
            </a:r>
            <a:r>
              <a:rPr lang="en-GB" sz="1500" u="sng" dirty="0" err="1"/>
              <a:t>obitelji</a:t>
            </a:r>
            <a:r>
              <a:rPr lang="en-GB" sz="1500" u="sng" dirty="0"/>
              <a:t> s </a:t>
            </a:r>
            <a:r>
              <a:rPr lang="en-GB" sz="1500" u="sng" dirty="0" err="1"/>
              <a:t>hrvatskim</a:t>
            </a:r>
            <a:r>
              <a:rPr lang="en-GB" sz="1500" u="sng" dirty="0"/>
              <a:t> </a:t>
            </a:r>
            <a:r>
              <a:rPr lang="en-GB" sz="1500" u="sng" dirty="0" err="1"/>
              <a:t>državljaninom</a:t>
            </a:r>
            <a:r>
              <a:rPr lang="en-GB" sz="1500" u="sng" dirty="0"/>
              <a:t>, </a:t>
            </a:r>
            <a:r>
              <a:rPr lang="en-GB" sz="1500" u="sng" dirty="0" err="1"/>
              <a:t>državljaninom</a:t>
            </a:r>
            <a:r>
              <a:rPr lang="en-GB" sz="1500" u="sng" dirty="0"/>
              <a:t> </a:t>
            </a:r>
            <a:r>
              <a:rPr lang="en-GB" sz="1500" u="sng" dirty="0" err="1"/>
              <a:t>treće</a:t>
            </a:r>
            <a:r>
              <a:rPr lang="en-GB" sz="1500" u="sng" dirty="0"/>
              <a:t> </a:t>
            </a:r>
            <a:r>
              <a:rPr lang="en-GB" sz="1500" u="sng" dirty="0" err="1"/>
              <a:t>zemlje</a:t>
            </a:r>
            <a:r>
              <a:rPr lang="en-GB" sz="1500" u="sng" dirty="0"/>
              <a:t> </a:t>
            </a:r>
            <a:r>
              <a:rPr lang="en-GB" sz="1500" u="sng" dirty="0" err="1"/>
              <a:t>na</a:t>
            </a:r>
            <a:r>
              <a:rPr lang="en-GB" sz="1500" u="sng" dirty="0"/>
              <a:t> </a:t>
            </a:r>
            <a:r>
              <a:rPr lang="en-GB" sz="1500" u="sng" dirty="0" err="1"/>
              <a:t>dugotrajnom</a:t>
            </a:r>
            <a:r>
              <a:rPr lang="en-GB" sz="1500" u="sng" dirty="0"/>
              <a:t> </a:t>
            </a:r>
            <a:r>
              <a:rPr lang="en-GB" sz="1500" u="sng" dirty="0" err="1"/>
              <a:t>boravištu</a:t>
            </a:r>
            <a:r>
              <a:rPr lang="en-GB" sz="1500" u="sng" dirty="0"/>
              <a:t>, </a:t>
            </a:r>
            <a:r>
              <a:rPr lang="en-GB" sz="1500" u="sng" dirty="0" err="1"/>
              <a:t>stalnom</a:t>
            </a:r>
            <a:r>
              <a:rPr lang="en-GB" sz="1500" u="sng" dirty="0"/>
              <a:t> </a:t>
            </a:r>
            <a:r>
              <a:rPr lang="en-GB" sz="1500" u="sng" dirty="0" err="1"/>
              <a:t>boravku</a:t>
            </a:r>
            <a:r>
              <a:rPr lang="en-GB" sz="1500" u="sng" dirty="0"/>
              <a:t>, </a:t>
            </a:r>
            <a:r>
              <a:rPr lang="en-GB" sz="1500" u="sng" dirty="0" err="1"/>
              <a:t>odobrenom</a:t>
            </a:r>
            <a:r>
              <a:rPr lang="en-GB" sz="1500" u="sng" dirty="0"/>
              <a:t> </a:t>
            </a:r>
            <a:r>
              <a:rPr lang="en-GB" sz="1500" u="sng" dirty="0" err="1"/>
              <a:t>azilu</a:t>
            </a:r>
            <a:r>
              <a:rPr lang="en-GB" sz="1500" u="sng" dirty="0"/>
              <a:t> </a:t>
            </a:r>
            <a:r>
              <a:rPr lang="en-GB" sz="1500" u="sng" dirty="0" err="1"/>
              <a:t>ili</a:t>
            </a:r>
            <a:r>
              <a:rPr lang="en-GB" sz="1500" u="sng" dirty="0"/>
              <a:t> </a:t>
            </a:r>
            <a:r>
              <a:rPr lang="en-GB" sz="1500" u="sng" dirty="0" err="1"/>
              <a:t>supsidijarnoj</a:t>
            </a:r>
            <a:r>
              <a:rPr lang="en-GB" sz="1500" u="sng" dirty="0"/>
              <a:t> </a:t>
            </a:r>
            <a:r>
              <a:rPr lang="en-GB" sz="1500" u="sng" dirty="0" err="1"/>
              <a:t>zaštiti</a:t>
            </a:r>
            <a:r>
              <a:rPr lang="en-GB" sz="1500" u="sng" dirty="0"/>
              <a:t> </a:t>
            </a:r>
            <a:r>
              <a:rPr lang="en-GB" sz="1500" u="sng" dirty="0" err="1"/>
              <a:t>sukladno</a:t>
            </a:r>
            <a:r>
              <a:rPr lang="en-GB" sz="1500" u="sng" dirty="0"/>
              <a:t> </a:t>
            </a:r>
            <a:r>
              <a:rPr lang="en-GB" sz="1500" u="sng" dirty="0" err="1"/>
              <a:t>propisu</a:t>
            </a:r>
            <a:r>
              <a:rPr lang="en-GB" sz="1500" u="sng" dirty="0"/>
              <a:t> </a:t>
            </a:r>
            <a:r>
              <a:rPr lang="en-GB" sz="1500" u="sng" dirty="0" err="1"/>
              <a:t>kojim</a:t>
            </a:r>
            <a:r>
              <a:rPr lang="en-GB" sz="1500" u="sng" dirty="0"/>
              <a:t> se </a:t>
            </a:r>
            <a:r>
              <a:rPr lang="en-GB" sz="1500" u="sng" dirty="0" err="1"/>
              <a:t>uređuje</a:t>
            </a:r>
            <a:r>
              <a:rPr lang="en-GB" sz="1500" u="sng" dirty="0"/>
              <a:t> </a:t>
            </a:r>
            <a:r>
              <a:rPr lang="en-GB" sz="1500" u="sng" dirty="0" err="1"/>
              <a:t>međunarodna</a:t>
            </a:r>
            <a:r>
              <a:rPr lang="en-GB" sz="1500" u="sng" dirty="0"/>
              <a:t> </a:t>
            </a:r>
            <a:r>
              <a:rPr lang="en-GB" sz="1500" u="sng" dirty="0" err="1"/>
              <a:t>zaštita</a:t>
            </a:r>
            <a:endParaRPr lang="en-GB" sz="1500" u="sng" dirty="0"/>
          </a:p>
          <a:p>
            <a:pPr fontAlgn="base"/>
            <a:r>
              <a:rPr lang="en-GB" sz="1500" u="sng" dirty="0"/>
              <a:t>2. </a:t>
            </a:r>
            <a:r>
              <a:rPr lang="en-GB" sz="1500" u="sng" dirty="0" err="1"/>
              <a:t>privremeni</a:t>
            </a:r>
            <a:r>
              <a:rPr lang="en-GB" sz="1500" u="sng" dirty="0"/>
              <a:t> </a:t>
            </a:r>
            <a:r>
              <a:rPr lang="en-GB" sz="1500" u="sng" dirty="0" err="1"/>
              <a:t>boravak</a:t>
            </a:r>
            <a:r>
              <a:rPr lang="en-GB" sz="1500" u="sng" dirty="0"/>
              <a:t> u </a:t>
            </a:r>
            <a:r>
              <a:rPr lang="en-GB" sz="1500" u="sng" dirty="0" err="1"/>
              <a:t>svrhu</a:t>
            </a:r>
            <a:r>
              <a:rPr lang="en-GB" sz="1500" u="sng" dirty="0"/>
              <a:t> </a:t>
            </a:r>
            <a:r>
              <a:rPr lang="en-GB" sz="1500" u="sng" dirty="0" err="1"/>
              <a:t>životnog</a:t>
            </a:r>
            <a:r>
              <a:rPr lang="en-GB" sz="1500" u="sng" dirty="0"/>
              <a:t> </a:t>
            </a:r>
            <a:r>
              <a:rPr lang="en-GB" sz="1500" u="sng" dirty="0" err="1"/>
              <a:t>partnerstva</a:t>
            </a:r>
            <a:r>
              <a:rPr lang="en-GB" sz="1500" u="sng" dirty="0"/>
              <a:t> s </a:t>
            </a:r>
            <a:r>
              <a:rPr lang="en-GB" sz="1500" u="sng" dirty="0" err="1"/>
              <a:t>hrvatskim</a:t>
            </a:r>
            <a:r>
              <a:rPr lang="en-GB" sz="1500" u="sng" dirty="0"/>
              <a:t> </a:t>
            </a:r>
            <a:r>
              <a:rPr lang="en-GB" sz="1500" u="sng" dirty="0" err="1"/>
              <a:t>državljaninom</a:t>
            </a:r>
            <a:r>
              <a:rPr lang="en-GB" sz="1500" u="sng" dirty="0"/>
              <a:t>, </a:t>
            </a:r>
            <a:r>
              <a:rPr lang="en-GB" sz="1500" u="sng" dirty="0" err="1"/>
              <a:t>državljaninom</a:t>
            </a:r>
            <a:r>
              <a:rPr lang="en-GB" sz="1500" u="sng" dirty="0"/>
              <a:t> </a:t>
            </a:r>
            <a:r>
              <a:rPr lang="en-GB" sz="1500" u="sng" dirty="0" err="1"/>
              <a:t>treće</a:t>
            </a:r>
            <a:r>
              <a:rPr lang="en-GB" sz="1500" u="sng" dirty="0"/>
              <a:t> </a:t>
            </a:r>
            <a:r>
              <a:rPr lang="en-GB" sz="1500" u="sng" dirty="0" err="1"/>
              <a:t>zemlje</a:t>
            </a:r>
            <a:r>
              <a:rPr lang="en-GB" sz="1500" u="sng" dirty="0"/>
              <a:t> </a:t>
            </a:r>
            <a:r>
              <a:rPr lang="en-GB" sz="1500" u="sng" dirty="0" err="1"/>
              <a:t>na</a:t>
            </a:r>
            <a:r>
              <a:rPr lang="en-GB" sz="1500" u="sng" dirty="0"/>
              <a:t> </a:t>
            </a:r>
            <a:r>
              <a:rPr lang="en-GB" sz="1500" u="sng" dirty="0" err="1"/>
              <a:t>dugotrajnom</a:t>
            </a:r>
            <a:r>
              <a:rPr lang="en-GB" sz="1500" u="sng" dirty="0"/>
              <a:t> </a:t>
            </a:r>
            <a:r>
              <a:rPr lang="en-GB" sz="1500" u="sng" dirty="0" err="1"/>
              <a:t>boravištu</a:t>
            </a:r>
            <a:r>
              <a:rPr lang="en-GB" sz="1500" u="sng" dirty="0"/>
              <a:t>, </a:t>
            </a:r>
            <a:r>
              <a:rPr lang="en-GB" sz="1500" u="sng" dirty="0" err="1"/>
              <a:t>stalnom</a:t>
            </a:r>
            <a:r>
              <a:rPr lang="en-GB" sz="1500" u="sng" dirty="0"/>
              <a:t> </a:t>
            </a:r>
            <a:r>
              <a:rPr lang="en-GB" sz="1500" u="sng" dirty="0" err="1"/>
              <a:t>boravku</a:t>
            </a:r>
            <a:r>
              <a:rPr lang="en-GB" sz="1500" u="sng" dirty="0"/>
              <a:t>, </a:t>
            </a:r>
            <a:r>
              <a:rPr lang="en-GB" sz="1500" u="sng" dirty="0" err="1"/>
              <a:t>azilu</a:t>
            </a:r>
            <a:r>
              <a:rPr lang="en-GB" sz="1500" u="sng" dirty="0"/>
              <a:t> </a:t>
            </a:r>
            <a:r>
              <a:rPr lang="en-GB" sz="1500" u="sng" dirty="0" err="1"/>
              <a:t>ili</a:t>
            </a:r>
            <a:r>
              <a:rPr lang="en-GB" sz="1500" u="sng" dirty="0"/>
              <a:t> </a:t>
            </a:r>
            <a:r>
              <a:rPr lang="en-GB" sz="1500" u="sng" dirty="0" err="1"/>
              <a:t>supsidijarnoj</a:t>
            </a:r>
            <a:r>
              <a:rPr lang="en-GB" sz="1500" u="sng" dirty="0"/>
              <a:t> </a:t>
            </a:r>
            <a:r>
              <a:rPr lang="en-GB" sz="1500" u="sng" dirty="0" err="1"/>
              <a:t>zaštiti</a:t>
            </a:r>
            <a:r>
              <a:rPr lang="en-GB" sz="1500" u="sng" dirty="0"/>
              <a:t> </a:t>
            </a:r>
            <a:r>
              <a:rPr lang="en-GB" sz="1500" u="sng" dirty="0" err="1"/>
              <a:t>sukladno</a:t>
            </a:r>
            <a:r>
              <a:rPr lang="en-GB" sz="1500" u="sng" dirty="0"/>
              <a:t> </a:t>
            </a:r>
            <a:r>
              <a:rPr lang="en-GB" sz="1500" u="sng" dirty="0" err="1"/>
              <a:t>propisu</a:t>
            </a:r>
            <a:r>
              <a:rPr lang="en-GB" sz="1500" u="sng" dirty="0"/>
              <a:t> </a:t>
            </a:r>
            <a:r>
              <a:rPr lang="en-GB" sz="1500" u="sng" dirty="0" err="1"/>
              <a:t>kojim</a:t>
            </a:r>
            <a:r>
              <a:rPr lang="en-GB" sz="1500" u="sng" dirty="0"/>
              <a:t> se </a:t>
            </a:r>
            <a:r>
              <a:rPr lang="en-GB" sz="1500" u="sng" dirty="0" err="1"/>
              <a:t>uređuje</a:t>
            </a:r>
            <a:r>
              <a:rPr lang="en-GB" sz="1500" u="sng" dirty="0"/>
              <a:t> </a:t>
            </a:r>
            <a:r>
              <a:rPr lang="en-GB" sz="1500" u="sng" dirty="0" err="1"/>
              <a:t>međunarodna</a:t>
            </a:r>
            <a:r>
              <a:rPr lang="en-GB" sz="1500" u="sng" dirty="0"/>
              <a:t> </a:t>
            </a:r>
            <a:r>
              <a:rPr lang="en-GB" sz="1500" u="sng" dirty="0" err="1"/>
              <a:t>zaštita</a:t>
            </a:r>
            <a:endParaRPr lang="en-GB" sz="1500" u="sng" dirty="0"/>
          </a:p>
          <a:p>
            <a:pPr fontAlgn="base"/>
            <a:r>
              <a:rPr lang="en-GB" sz="1500" dirty="0"/>
              <a:t>3. </a:t>
            </a:r>
            <a:r>
              <a:rPr lang="en-GB" sz="1500" dirty="0" err="1"/>
              <a:t>privremeni</a:t>
            </a:r>
            <a:r>
              <a:rPr lang="en-GB" sz="1500" dirty="0"/>
              <a:t> </a:t>
            </a:r>
            <a:r>
              <a:rPr lang="en-GB" sz="1500" dirty="0" err="1"/>
              <a:t>boravak</a:t>
            </a:r>
            <a:r>
              <a:rPr lang="en-GB" sz="1500" dirty="0"/>
              <a:t> u </a:t>
            </a:r>
            <a:r>
              <a:rPr lang="en-GB" sz="1500" dirty="0" err="1"/>
              <a:t>svrhu</a:t>
            </a:r>
            <a:r>
              <a:rPr lang="en-GB" sz="1500" dirty="0"/>
              <a:t> </a:t>
            </a:r>
            <a:r>
              <a:rPr lang="en-GB" sz="1500" dirty="0" err="1"/>
              <a:t>spajanja</a:t>
            </a:r>
            <a:r>
              <a:rPr lang="en-GB" sz="1500" dirty="0"/>
              <a:t> </a:t>
            </a:r>
            <a:r>
              <a:rPr lang="en-GB" sz="1500" dirty="0" err="1"/>
              <a:t>obitelji</a:t>
            </a:r>
            <a:r>
              <a:rPr lang="en-GB" sz="1500" dirty="0"/>
              <a:t> </a:t>
            </a:r>
            <a:r>
              <a:rPr lang="en-GB" sz="1500" dirty="0" err="1"/>
              <a:t>ili</a:t>
            </a:r>
            <a:r>
              <a:rPr lang="en-GB" sz="1500" dirty="0"/>
              <a:t> </a:t>
            </a:r>
            <a:r>
              <a:rPr lang="en-GB" sz="1500" dirty="0" err="1"/>
              <a:t>životnog</a:t>
            </a:r>
            <a:r>
              <a:rPr lang="en-GB" sz="1500" dirty="0"/>
              <a:t> </a:t>
            </a:r>
            <a:r>
              <a:rPr lang="en-GB" sz="1500" dirty="0" err="1"/>
              <a:t>partnerstva</a:t>
            </a:r>
            <a:r>
              <a:rPr lang="en-GB" sz="1500" dirty="0"/>
              <a:t> s </a:t>
            </a:r>
            <a:r>
              <a:rPr lang="en-GB" sz="1500" dirty="0" err="1"/>
              <a:t>državljaninom</a:t>
            </a:r>
            <a:r>
              <a:rPr lang="en-GB" sz="1500" dirty="0"/>
              <a:t> </a:t>
            </a:r>
            <a:r>
              <a:rPr lang="en-GB" sz="1500" dirty="0" err="1"/>
              <a:t>treće</a:t>
            </a:r>
            <a:r>
              <a:rPr lang="en-GB" sz="1500" dirty="0"/>
              <a:t> </a:t>
            </a:r>
            <a:r>
              <a:rPr lang="en-GB" sz="1500" dirty="0" err="1"/>
              <a:t>zemlje</a:t>
            </a:r>
            <a:r>
              <a:rPr lang="en-GB" sz="1500" dirty="0"/>
              <a:t> </a:t>
            </a:r>
            <a:r>
              <a:rPr lang="en-GB" sz="1500" dirty="0" err="1"/>
              <a:t>kojem</a:t>
            </a:r>
            <a:r>
              <a:rPr lang="en-GB" sz="1500" dirty="0"/>
              <a:t> je </a:t>
            </a:r>
            <a:r>
              <a:rPr lang="en-GB" sz="1500" dirty="0" err="1"/>
              <a:t>izdana</a:t>
            </a:r>
            <a:r>
              <a:rPr lang="en-GB" sz="1500" dirty="0"/>
              <a:t> »EU </a:t>
            </a:r>
            <a:r>
              <a:rPr lang="en-GB" sz="1500" dirty="0" err="1"/>
              <a:t>plava</a:t>
            </a:r>
            <a:r>
              <a:rPr lang="en-GB" sz="1500" dirty="0"/>
              <a:t> </a:t>
            </a:r>
            <a:r>
              <a:rPr lang="en-GB" sz="1500" dirty="0" err="1"/>
              <a:t>karta</a:t>
            </a:r>
            <a:r>
              <a:rPr lang="en-GB" sz="1500" dirty="0"/>
              <a:t>« </a:t>
            </a:r>
            <a:r>
              <a:rPr lang="en-GB" sz="1500" dirty="0" err="1"/>
              <a:t>ili</a:t>
            </a:r>
            <a:r>
              <a:rPr lang="en-GB" sz="1500" dirty="0"/>
              <a:t> </a:t>
            </a:r>
            <a:r>
              <a:rPr lang="en-GB" sz="1500" dirty="0" err="1"/>
              <a:t>dozvola</a:t>
            </a:r>
            <a:r>
              <a:rPr lang="en-GB" sz="1500" dirty="0"/>
              <a:t> za </a:t>
            </a:r>
            <a:r>
              <a:rPr lang="en-GB" sz="1500" dirty="0" err="1"/>
              <a:t>boravak</a:t>
            </a:r>
            <a:r>
              <a:rPr lang="en-GB" sz="1500" dirty="0"/>
              <a:t> </a:t>
            </a:r>
            <a:r>
              <a:rPr lang="en-GB" sz="1500" dirty="0" err="1"/>
              <a:t>i</a:t>
            </a:r>
            <a:r>
              <a:rPr lang="en-GB" sz="1500" dirty="0"/>
              <a:t> rad za </a:t>
            </a:r>
            <a:r>
              <a:rPr lang="en-GB" sz="1500" dirty="0" err="1"/>
              <a:t>premještaj</a:t>
            </a:r>
            <a:r>
              <a:rPr lang="en-GB" sz="1500" dirty="0"/>
              <a:t> </a:t>
            </a:r>
            <a:r>
              <a:rPr lang="en-GB" sz="1500" dirty="0" err="1"/>
              <a:t>unutar</a:t>
            </a:r>
            <a:r>
              <a:rPr lang="en-GB" sz="1500" dirty="0"/>
              <a:t> </a:t>
            </a:r>
            <a:r>
              <a:rPr lang="en-GB" sz="1500" dirty="0" err="1"/>
              <a:t>društva</a:t>
            </a:r>
            <a:endParaRPr lang="en-GB" sz="1500" dirty="0"/>
          </a:p>
          <a:p>
            <a:pPr fontAlgn="base"/>
            <a:r>
              <a:rPr lang="en-GB" sz="1500" u="sng" dirty="0"/>
              <a:t>4. </a:t>
            </a:r>
            <a:r>
              <a:rPr lang="en-GB" sz="1500" u="sng" dirty="0" err="1"/>
              <a:t>privremeni</a:t>
            </a:r>
            <a:r>
              <a:rPr lang="en-GB" sz="1500" u="sng" dirty="0"/>
              <a:t> </a:t>
            </a:r>
            <a:r>
              <a:rPr lang="en-GB" sz="1500" u="sng" dirty="0" err="1"/>
              <a:t>boravak</a:t>
            </a:r>
            <a:r>
              <a:rPr lang="en-GB" sz="1500" u="sng" dirty="0"/>
              <a:t> u </a:t>
            </a:r>
            <a:r>
              <a:rPr lang="en-GB" sz="1500" u="sng" dirty="0" err="1"/>
              <a:t>svrhu</a:t>
            </a:r>
            <a:r>
              <a:rPr lang="en-GB" sz="1500" u="sng" dirty="0"/>
              <a:t> </a:t>
            </a:r>
            <a:r>
              <a:rPr lang="en-GB" sz="1500" u="sng" dirty="0" err="1"/>
              <a:t>spajanja</a:t>
            </a:r>
            <a:r>
              <a:rPr lang="en-GB" sz="1500" u="sng" dirty="0"/>
              <a:t> </a:t>
            </a:r>
            <a:r>
              <a:rPr lang="en-GB" sz="1500" u="sng" dirty="0" err="1"/>
              <a:t>obitelji</a:t>
            </a:r>
            <a:r>
              <a:rPr lang="en-GB" sz="1500" u="sng" dirty="0"/>
              <a:t> </a:t>
            </a:r>
            <a:r>
              <a:rPr lang="en-GB" sz="1500" u="sng" dirty="0" err="1"/>
              <a:t>ili</a:t>
            </a:r>
            <a:r>
              <a:rPr lang="en-GB" sz="1500" u="sng" dirty="0"/>
              <a:t> </a:t>
            </a:r>
            <a:r>
              <a:rPr lang="en-GB" sz="1500" u="sng" dirty="0" err="1"/>
              <a:t>životnog</a:t>
            </a:r>
            <a:r>
              <a:rPr lang="en-GB" sz="1500" u="sng" dirty="0"/>
              <a:t> </a:t>
            </a:r>
            <a:r>
              <a:rPr lang="en-GB" sz="1500" u="sng" dirty="0" err="1"/>
              <a:t>partnerstva</a:t>
            </a:r>
            <a:r>
              <a:rPr lang="en-GB" sz="1500" u="sng" dirty="0"/>
              <a:t> s </a:t>
            </a:r>
            <a:r>
              <a:rPr lang="en-GB" sz="1500" u="sng" dirty="0" err="1"/>
              <a:t>državljaninom</a:t>
            </a:r>
            <a:r>
              <a:rPr lang="en-GB" sz="1500" u="sng" dirty="0"/>
              <a:t> </a:t>
            </a:r>
            <a:r>
              <a:rPr lang="en-GB" sz="1500" u="sng" dirty="0" err="1"/>
              <a:t>treće</a:t>
            </a:r>
            <a:r>
              <a:rPr lang="en-GB" sz="1500" u="sng" dirty="0"/>
              <a:t> </a:t>
            </a:r>
            <a:r>
              <a:rPr lang="en-GB" sz="1500" u="sng" dirty="0" err="1"/>
              <a:t>zemlje</a:t>
            </a:r>
            <a:r>
              <a:rPr lang="en-GB" sz="1500" u="sng" dirty="0"/>
              <a:t> koji </a:t>
            </a:r>
            <a:r>
              <a:rPr lang="en-GB" sz="1500" u="sng" dirty="0" err="1"/>
              <a:t>ima</a:t>
            </a:r>
            <a:r>
              <a:rPr lang="en-GB" sz="1500" u="sng" dirty="0"/>
              <a:t> </a:t>
            </a:r>
            <a:r>
              <a:rPr lang="en-GB" sz="1500" u="sng" dirty="0" err="1"/>
              <a:t>odobrenje</a:t>
            </a:r>
            <a:r>
              <a:rPr lang="en-GB" sz="1500" u="sng" dirty="0"/>
              <a:t> </a:t>
            </a:r>
            <a:r>
              <a:rPr lang="en-GB" sz="1500" u="sng" dirty="0" err="1"/>
              <a:t>dugotrajnog</a:t>
            </a:r>
            <a:r>
              <a:rPr lang="en-GB" sz="1500" u="sng" dirty="0"/>
              <a:t> </a:t>
            </a:r>
            <a:r>
              <a:rPr lang="en-GB" sz="1500" u="sng" dirty="0" err="1"/>
              <a:t>boravišta</a:t>
            </a:r>
            <a:r>
              <a:rPr lang="en-GB" sz="1500" u="sng" dirty="0"/>
              <a:t> u </a:t>
            </a:r>
            <a:r>
              <a:rPr lang="en-GB" sz="1500" u="sng" dirty="0" err="1"/>
              <a:t>drugoj</a:t>
            </a:r>
            <a:r>
              <a:rPr lang="en-GB" sz="1500" u="sng" dirty="0"/>
              <a:t> </a:t>
            </a:r>
            <a:r>
              <a:rPr lang="en-GB" sz="1500" u="sng" dirty="0" err="1"/>
              <a:t>državi</a:t>
            </a:r>
            <a:r>
              <a:rPr lang="en-GB" sz="1500" u="sng" dirty="0"/>
              <a:t> </a:t>
            </a:r>
            <a:r>
              <a:rPr lang="en-GB" sz="1500" u="sng" dirty="0" err="1"/>
              <a:t>članici</a:t>
            </a:r>
            <a:r>
              <a:rPr lang="en-GB" sz="1500" u="sng" dirty="0"/>
              <a:t> EGP-a</a:t>
            </a:r>
          </a:p>
          <a:p>
            <a:pPr fontAlgn="base"/>
            <a:r>
              <a:rPr lang="en-GB" sz="1500" dirty="0"/>
              <a:t>5. </a:t>
            </a:r>
            <a:r>
              <a:rPr lang="en-GB" sz="1500" dirty="0" err="1"/>
              <a:t>privremeni</a:t>
            </a:r>
            <a:r>
              <a:rPr lang="en-GB" sz="1500" dirty="0"/>
              <a:t> </a:t>
            </a:r>
            <a:r>
              <a:rPr lang="en-GB" sz="1500" dirty="0" err="1"/>
              <a:t>boravak</a:t>
            </a:r>
            <a:r>
              <a:rPr lang="en-GB" sz="1500" dirty="0"/>
              <a:t> </a:t>
            </a:r>
            <a:r>
              <a:rPr lang="en-GB" sz="1500" dirty="0" err="1"/>
              <a:t>zbog</a:t>
            </a:r>
            <a:r>
              <a:rPr lang="en-GB" sz="1500" dirty="0"/>
              <a:t> </a:t>
            </a:r>
            <a:r>
              <a:rPr lang="en-GB" sz="1500" dirty="0" err="1"/>
              <a:t>humanitarnih</a:t>
            </a:r>
            <a:r>
              <a:rPr lang="en-GB" sz="1500" dirty="0"/>
              <a:t> </a:t>
            </a:r>
            <a:r>
              <a:rPr lang="en-GB" sz="1500" dirty="0" err="1"/>
              <a:t>razloga</a:t>
            </a:r>
            <a:endParaRPr lang="en-GB" sz="1500" dirty="0"/>
          </a:p>
          <a:p>
            <a:endParaRPr lang="en-GB" dirty="0"/>
          </a:p>
        </p:txBody>
      </p:sp>
    </p:spTree>
    <p:extLst>
      <p:ext uri="{BB962C8B-B14F-4D97-AF65-F5344CB8AC3E}">
        <p14:creationId xmlns:p14="http://schemas.microsoft.com/office/powerpoint/2010/main" val="392795611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3ED9660-0474-50F2-17F7-C4A641153D04}"/>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13F8E597-FCE8-5384-9C6E-D0ED4CFF7D75}"/>
              </a:ext>
            </a:extLst>
          </p:cNvPr>
          <p:cNvSpPr>
            <a:spLocks noGrp="1"/>
          </p:cNvSpPr>
          <p:nvPr>
            <p:ph idx="1"/>
          </p:nvPr>
        </p:nvSpPr>
        <p:spPr/>
        <p:txBody>
          <a:bodyPr>
            <a:normAutofit fontScale="62500" lnSpcReduction="20000"/>
          </a:bodyPr>
          <a:lstStyle/>
          <a:p>
            <a:pPr fontAlgn="base"/>
            <a:r>
              <a:rPr lang="en-GB" dirty="0"/>
              <a:t>6. </a:t>
            </a:r>
            <a:r>
              <a:rPr lang="en-GB" dirty="0" err="1"/>
              <a:t>autonomni</a:t>
            </a:r>
            <a:r>
              <a:rPr lang="en-GB" dirty="0"/>
              <a:t> </a:t>
            </a:r>
            <a:r>
              <a:rPr lang="en-GB" dirty="0" err="1"/>
              <a:t>boravak</a:t>
            </a:r>
            <a:endParaRPr lang="en-GB" dirty="0"/>
          </a:p>
          <a:p>
            <a:pPr fontAlgn="base"/>
            <a:r>
              <a:rPr lang="en-GB" dirty="0"/>
              <a:t>7. </a:t>
            </a:r>
            <a:r>
              <a:rPr lang="en-GB" dirty="0" err="1"/>
              <a:t>privremeni</a:t>
            </a:r>
            <a:r>
              <a:rPr lang="en-GB" dirty="0"/>
              <a:t> </a:t>
            </a:r>
            <a:r>
              <a:rPr lang="en-GB" dirty="0" err="1"/>
              <a:t>boravak</a:t>
            </a:r>
            <a:r>
              <a:rPr lang="en-GB" dirty="0"/>
              <a:t> </a:t>
            </a:r>
            <a:r>
              <a:rPr lang="en-GB" dirty="0" err="1"/>
              <a:t>kao</a:t>
            </a:r>
            <a:r>
              <a:rPr lang="en-GB" dirty="0"/>
              <a:t> </a:t>
            </a:r>
            <a:r>
              <a:rPr lang="en-GB" dirty="0" err="1"/>
              <a:t>upućeni</a:t>
            </a:r>
            <a:r>
              <a:rPr lang="en-GB" dirty="0"/>
              <a:t> </a:t>
            </a:r>
            <a:r>
              <a:rPr lang="en-GB" dirty="0" err="1"/>
              <a:t>radnik</a:t>
            </a:r>
            <a:endParaRPr lang="en-GB" dirty="0"/>
          </a:p>
          <a:p>
            <a:pPr fontAlgn="base"/>
            <a:r>
              <a:rPr lang="en-GB" dirty="0"/>
              <a:t>8. </a:t>
            </a:r>
            <a:r>
              <a:rPr lang="en-GB" dirty="0" err="1"/>
              <a:t>privremeni</a:t>
            </a:r>
            <a:r>
              <a:rPr lang="en-GB" dirty="0"/>
              <a:t> </a:t>
            </a:r>
            <a:r>
              <a:rPr lang="en-GB" dirty="0" err="1"/>
              <a:t>boravak</a:t>
            </a:r>
            <a:r>
              <a:rPr lang="en-GB" dirty="0"/>
              <a:t> u </a:t>
            </a:r>
            <a:r>
              <a:rPr lang="en-GB" dirty="0" err="1"/>
              <a:t>svrhu</a:t>
            </a:r>
            <a:r>
              <a:rPr lang="en-GB" dirty="0"/>
              <a:t> </a:t>
            </a:r>
            <a:r>
              <a:rPr lang="en-GB" dirty="0" err="1"/>
              <a:t>istraživanja</a:t>
            </a:r>
            <a:r>
              <a:rPr lang="en-GB" dirty="0"/>
              <a:t> </a:t>
            </a:r>
            <a:r>
              <a:rPr lang="en-GB" dirty="0" err="1"/>
              <a:t>iz</a:t>
            </a:r>
            <a:r>
              <a:rPr lang="en-GB" dirty="0"/>
              <a:t> </a:t>
            </a:r>
            <a:r>
              <a:rPr lang="en-GB" dirty="0" err="1"/>
              <a:t>članka</a:t>
            </a:r>
            <a:r>
              <a:rPr lang="en-GB" dirty="0"/>
              <a:t> 74. </a:t>
            </a:r>
            <a:r>
              <a:rPr lang="en-GB" dirty="0" err="1"/>
              <a:t>ovoga</a:t>
            </a:r>
            <a:r>
              <a:rPr lang="en-GB" dirty="0"/>
              <a:t> </a:t>
            </a:r>
            <a:r>
              <a:rPr lang="en-GB" dirty="0" err="1"/>
              <a:t>Zakona</a:t>
            </a:r>
            <a:endParaRPr lang="en-GB" dirty="0"/>
          </a:p>
          <a:p>
            <a:pPr fontAlgn="base"/>
            <a:r>
              <a:rPr lang="en-GB" dirty="0"/>
              <a:t>9. </a:t>
            </a:r>
            <a:r>
              <a:rPr lang="en-GB" dirty="0" err="1"/>
              <a:t>privremeni</a:t>
            </a:r>
            <a:r>
              <a:rPr lang="en-GB" dirty="0"/>
              <a:t> </a:t>
            </a:r>
            <a:r>
              <a:rPr lang="en-GB" dirty="0" err="1"/>
              <a:t>boravak</a:t>
            </a:r>
            <a:r>
              <a:rPr lang="en-GB" dirty="0"/>
              <a:t> u </a:t>
            </a:r>
            <a:r>
              <a:rPr lang="en-GB" dirty="0" err="1"/>
              <a:t>svrhu</a:t>
            </a:r>
            <a:r>
              <a:rPr lang="en-GB" dirty="0"/>
              <a:t> </a:t>
            </a:r>
            <a:r>
              <a:rPr lang="en-GB" dirty="0" err="1"/>
              <a:t>spajanja</a:t>
            </a:r>
            <a:r>
              <a:rPr lang="en-GB" dirty="0"/>
              <a:t> </a:t>
            </a:r>
            <a:r>
              <a:rPr lang="en-GB" dirty="0" err="1"/>
              <a:t>obitelji</a:t>
            </a:r>
            <a:r>
              <a:rPr lang="en-GB" dirty="0"/>
              <a:t> </a:t>
            </a:r>
            <a:r>
              <a:rPr lang="en-GB" dirty="0" err="1"/>
              <a:t>ili</a:t>
            </a:r>
            <a:r>
              <a:rPr lang="en-GB" dirty="0"/>
              <a:t> </a:t>
            </a:r>
            <a:r>
              <a:rPr lang="en-GB" dirty="0" err="1"/>
              <a:t>životnog</a:t>
            </a:r>
            <a:r>
              <a:rPr lang="en-GB" dirty="0"/>
              <a:t> </a:t>
            </a:r>
            <a:r>
              <a:rPr lang="en-GB" dirty="0" err="1"/>
              <a:t>partnerstva</a:t>
            </a:r>
            <a:r>
              <a:rPr lang="en-GB" dirty="0"/>
              <a:t> s </a:t>
            </a:r>
            <a:r>
              <a:rPr lang="en-GB" dirty="0" err="1"/>
              <a:t>istraživačem</a:t>
            </a:r>
            <a:r>
              <a:rPr lang="en-GB" dirty="0"/>
              <a:t> </a:t>
            </a:r>
            <a:r>
              <a:rPr lang="en-GB" dirty="0" err="1"/>
              <a:t>iz</a:t>
            </a:r>
            <a:r>
              <a:rPr lang="en-GB" dirty="0"/>
              <a:t> </a:t>
            </a:r>
            <a:r>
              <a:rPr lang="en-GB" dirty="0" err="1"/>
              <a:t>članka</a:t>
            </a:r>
            <a:r>
              <a:rPr lang="en-GB" dirty="0"/>
              <a:t> 74. </a:t>
            </a:r>
            <a:r>
              <a:rPr lang="en-GB" dirty="0" err="1"/>
              <a:t>ovoga</a:t>
            </a:r>
            <a:r>
              <a:rPr lang="en-GB" dirty="0"/>
              <a:t> </a:t>
            </a:r>
            <a:r>
              <a:rPr lang="en-GB" dirty="0" err="1"/>
              <a:t>Zakona</a:t>
            </a:r>
            <a:endParaRPr lang="en-GB" dirty="0"/>
          </a:p>
          <a:p>
            <a:pPr fontAlgn="base"/>
            <a:r>
              <a:rPr lang="en-GB" dirty="0"/>
              <a:t>10. </a:t>
            </a:r>
            <a:r>
              <a:rPr lang="en-GB" dirty="0" err="1"/>
              <a:t>privremeni</a:t>
            </a:r>
            <a:r>
              <a:rPr lang="en-GB" dirty="0"/>
              <a:t> </a:t>
            </a:r>
            <a:r>
              <a:rPr lang="en-GB" dirty="0" err="1"/>
              <a:t>boravak</a:t>
            </a:r>
            <a:r>
              <a:rPr lang="en-GB" dirty="0"/>
              <a:t> u </a:t>
            </a:r>
            <a:r>
              <a:rPr lang="en-GB" dirty="0" err="1"/>
              <a:t>svrhu</a:t>
            </a:r>
            <a:r>
              <a:rPr lang="en-GB" dirty="0"/>
              <a:t> </a:t>
            </a:r>
            <a:r>
              <a:rPr lang="en-GB" dirty="0" err="1"/>
              <a:t>studiranja</a:t>
            </a:r>
            <a:r>
              <a:rPr lang="en-GB" dirty="0"/>
              <a:t>, </a:t>
            </a:r>
            <a:r>
              <a:rPr lang="en-GB" dirty="0" err="1"/>
              <a:t>ako</a:t>
            </a:r>
            <a:r>
              <a:rPr lang="en-GB" dirty="0"/>
              <a:t> </a:t>
            </a:r>
            <a:r>
              <a:rPr lang="en-GB" dirty="0" err="1"/>
              <a:t>radi</a:t>
            </a:r>
            <a:r>
              <a:rPr lang="en-GB" dirty="0"/>
              <a:t> </a:t>
            </a:r>
            <a:r>
              <a:rPr lang="en-GB" dirty="0" err="1"/>
              <a:t>ili</a:t>
            </a:r>
            <a:r>
              <a:rPr lang="en-GB" dirty="0"/>
              <a:t> se </a:t>
            </a:r>
            <a:r>
              <a:rPr lang="en-GB" dirty="0" err="1"/>
              <a:t>samozapošljava</a:t>
            </a:r>
            <a:r>
              <a:rPr lang="en-GB" dirty="0"/>
              <a:t> </a:t>
            </a:r>
            <a:r>
              <a:rPr lang="en-GB" dirty="0" err="1"/>
              <a:t>najviše</a:t>
            </a:r>
            <a:r>
              <a:rPr lang="en-GB" dirty="0"/>
              <a:t> 20 sati </a:t>
            </a:r>
            <a:r>
              <a:rPr lang="en-GB" dirty="0" err="1"/>
              <a:t>tjedno</a:t>
            </a:r>
            <a:r>
              <a:rPr lang="en-GB" dirty="0"/>
              <a:t>, </a:t>
            </a:r>
            <a:r>
              <a:rPr lang="en-GB" dirty="0" err="1"/>
              <a:t>osim</a:t>
            </a:r>
            <a:r>
              <a:rPr lang="en-GB" dirty="0"/>
              <a:t> </a:t>
            </a:r>
            <a:r>
              <a:rPr lang="en-GB" dirty="0" err="1"/>
              <a:t>kad</a:t>
            </a:r>
            <a:r>
              <a:rPr lang="en-GB" dirty="0"/>
              <a:t> je </a:t>
            </a:r>
            <a:r>
              <a:rPr lang="en-GB" dirty="0" err="1"/>
              <a:t>studentska</a:t>
            </a:r>
            <a:r>
              <a:rPr lang="en-GB" dirty="0"/>
              <a:t> </a:t>
            </a:r>
            <a:r>
              <a:rPr lang="en-GB" dirty="0" err="1"/>
              <a:t>praksa</a:t>
            </a:r>
            <a:r>
              <a:rPr lang="en-GB" dirty="0"/>
              <a:t> </a:t>
            </a:r>
            <a:r>
              <a:rPr lang="en-GB" dirty="0" err="1"/>
              <a:t>sastavni</a:t>
            </a:r>
            <a:r>
              <a:rPr lang="en-GB" dirty="0"/>
              <a:t> </a:t>
            </a:r>
            <a:r>
              <a:rPr lang="en-GB" dirty="0" err="1"/>
              <a:t>dio</a:t>
            </a:r>
            <a:r>
              <a:rPr lang="en-GB" dirty="0"/>
              <a:t> </a:t>
            </a:r>
            <a:r>
              <a:rPr lang="en-GB" dirty="0" err="1"/>
              <a:t>studijskoga</a:t>
            </a:r>
            <a:r>
              <a:rPr lang="en-GB" dirty="0"/>
              <a:t> </a:t>
            </a:r>
            <a:r>
              <a:rPr lang="en-GB" dirty="0" err="1"/>
              <a:t>programa</a:t>
            </a:r>
            <a:endParaRPr lang="en-GB" dirty="0"/>
          </a:p>
          <a:p>
            <a:pPr fontAlgn="base"/>
            <a:r>
              <a:rPr lang="en-GB" dirty="0"/>
              <a:t>11. status </a:t>
            </a:r>
            <a:r>
              <a:rPr lang="en-GB" dirty="0" err="1"/>
              <a:t>redovitog</a:t>
            </a:r>
            <a:r>
              <a:rPr lang="en-GB" dirty="0"/>
              <a:t> </a:t>
            </a:r>
            <a:r>
              <a:rPr lang="en-GB" dirty="0" err="1"/>
              <a:t>učenika</a:t>
            </a:r>
            <a:r>
              <a:rPr lang="en-GB" dirty="0"/>
              <a:t> </a:t>
            </a:r>
            <a:r>
              <a:rPr lang="en-GB" dirty="0" err="1"/>
              <a:t>kada</a:t>
            </a:r>
            <a:r>
              <a:rPr lang="en-GB" dirty="0"/>
              <a:t> </a:t>
            </a:r>
            <a:r>
              <a:rPr lang="en-GB" dirty="0" err="1"/>
              <a:t>obavlja</a:t>
            </a:r>
            <a:r>
              <a:rPr lang="en-GB" dirty="0"/>
              <a:t> </a:t>
            </a:r>
            <a:r>
              <a:rPr lang="en-GB" dirty="0" err="1"/>
              <a:t>poslove</a:t>
            </a:r>
            <a:r>
              <a:rPr lang="en-GB" dirty="0"/>
              <a:t> </a:t>
            </a:r>
            <a:r>
              <a:rPr lang="en-GB" dirty="0" err="1"/>
              <a:t>posredstvom</a:t>
            </a:r>
            <a:r>
              <a:rPr lang="en-GB" dirty="0"/>
              <a:t> </a:t>
            </a:r>
            <a:r>
              <a:rPr lang="en-GB" dirty="0" err="1"/>
              <a:t>ovlaštenih</a:t>
            </a:r>
            <a:r>
              <a:rPr lang="en-GB" dirty="0"/>
              <a:t> </a:t>
            </a:r>
            <a:r>
              <a:rPr lang="en-GB" dirty="0" err="1"/>
              <a:t>posrednika</a:t>
            </a:r>
            <a:r>
              <a:rPr lang="en-GB" dirty="0"/>
              <a:t>, bez </a:t>
            </a:r>
            <a:r>
              <a:rPr lang="en-GB" dirty="0" err="1"/>
              <a:t>zasnivanja</a:t>
            </a:r>
            <a:r>
              <a:rPr lang="en-GB" dirty="0"/>
              <a:t> </a:t>
            </a:r>
            <a:r>
              <a:rPr lang="en-GB" dirty="0" err="1"/>
              <a:t>radnog</a:t>
            </a:r>
            <a:r>
              <a:rPr lang="en-GB" dirty="0"/>
              <a:t> </a:t>
            </a:r>
            <a:r>
              <a:rPr lang="en-GB" dirty="0" err="1"/>
              <a:t>odnosa</a:t>
            </a:r>
            <a:r>
              <a:rPr lang="en-GB" dirty="0"/>
              <a:t> </a:t>
            </a:r>
            <a:r>
              <a:rPr lang="en-GB" dirty="0" err="1"/>
              <a:t>najviše</a:t>
            </a:r>
            <a:r>
              <a:rPr lang="en-GB" dirty="0"/>
              <a:t> 20 sati </a:t>
            </a:r>
            <a:r>
              <a:rPr lang="en-GB" dirty="0" err="1"/>
              <a:t>tjedno</a:t>
            </a:r>
            <a:endParaRPr lang="en-GB" dirty="0"/>
          </a:p>
          <a:p>
            <a:pPr fontAlgn="base"/>
            <a:r>
              <a:rPr lang="en-GB" dirty="0"/>
              <a:t>12. </a:t>
            </a:r>
            <a:r>
              <a:rPr lang="en-GB" u="sng" dirty="0" err="1"/>
              <a:t>privremeni</a:t>
            </a:r>
            <a:r>
              <a:rPr lang="en-GB" u="sng" dirty="0"/>
              <a:t> </a:t>
            </a:r>
            <a:r>
              <a:rPr lang="en-GB" u="sng" dirty="0" err="1"/>
              <a:t>boravak</a:t>
            </a:r>
            <a:r>
              <a:rPr lang="en-GB" u="sng" dirty="0"/>
              <a:t> u </a:t>
            </a:r>
            <a:r>
              <a:rPr lang="en-GB" u="sng" dirty="0" err="1"/>
              <a:t>svrhu</a:t>
            </a:r>
            <a:r>
              <a:rPr lang="en-GB" u="sng" dirty="0"/>
              <a:t> </a:t>
            </a:r>
            <a:r>
              <a:rPr lang="en-GB" u="sng" dirty="0" err="1"/>
              <a:t>boravka</a:t>
            </a:r>
            <a:r>
              <a:rPr lang="en-GB" u="sng" dirty="0"/>
              <a:t> </a:t>
            </a:r>
            <a:r>
              <a:rPr lang="en-GB" u="sng" dirty="0" err="1"/>
              <a:t>osobe</a:t>
            </a:r>
            <a:r>
              <a:rPr lang="en-GB" u="sng" dirty="0"/>
              <a:t> s </a:t>
            </a:r>
            <a:r>
              <a:rPr lang="en-GB" u="sng" dirty="0" err="1"/>
              <a:t>dugotrajnim</a:t>
            </a:r>
            <a:r>
              <a:rPr lang="en-GB" u="sng" dirty="0"/>
              <a:t> </a:t>
            </a:r>
            <a:r>
              <a:rPr lang="en-GB" u="sng" dirty="0" err="1"/>
              <a:t>boravištem</a:t>
            </a:r>
            <a:r>
              <a:rPr lang="en-GB" u="sng" dirty="0"/>
              <a:t> u </a:t>
            </a:r>
            <a:r>
              <a:rPr lang="en-GB" u="sng" dirty="0" err="1"/>
              <a:t>drugoj</a:t>
            </a:r>
            <a:r>
              <a:rPr lang="en-GB" u="sng" dirty="0"/>
              <a:t> </a:t>
            </a:r>
            <a:r>
              <a:rPr lang="en-GB" u="sng" dirty="0" err="1"/>
              <a:t>državi</a:t>
            </a:r>
            <a:r>
              <a:rPr lang="en-GB" u="sng" dirty="0"/>
              <a:t> </a:t>
            </a:r>
            <a:r>
              <a:rPr lang="en-GB" u="sng" dirty="0" err="1"/>
              <a:t>članici</a:t>
            </a:r>
            <a:r>
              <a:rPr lang="en-GB" u="sng" dirty="0"/>
              <a:t> EGP-a</a:t>
            </a:r>
          </a:p>
          <a:p>
            <a:pPr fontAlgn="base"/>
            <a:r>
              <a:rPr lang="en-GB" u="sng" dirty="0"/>
              <a:t>13. </a:t>
            </a:r>
            <a:r>
              <a:rPr lang="en-GB" u="sng" dirty="0" err="1"/>
              <a:t>azil</a:t>
            </a:r>
            <a:r>
              <a:rPr lang="en-GB" u="sng" dirty="0"/>
              <a:t> </a:t>
            </a:r>
            <a:r>
              <a:rPr lang="en-GB" u="sng" dirty="0" err="1"/>
              <a:t>ili</a:t>
            </a:r>
            <a:r>
              <a:rPr lang="en-GB" u="sng" dirty="0"/>
              <a:t> </a:t>
            </a:r>
            <a:r>
              <a:rPr lang="en-GB" u="sng" dirty="0" err="1"/>
              <a:t>supsidijarnu</a:t>
            </a:r>
            <a:r>
              <a:rPr lang="en-GB" u="sng" dirty="0"/>
              <a:t> </a:t>
            </a:r>
            <a:r>
              <a:rPr lang="en-GB" u="sng" dirty="0" err="1"/>
              <a:t>zaštitu</a:t>
            </a:r>
            <a:r>
              <a:rPr lang="en-GB" u="sng" dirty="0"/>
              <a:t> </a:t>
            </a:r>
            <a:r>
              <a:rPr lang="en-GB" u="sng" dirty="0" err="1"/>
              <a:t>ili</a:t>
            </a:r>
            <a:r>
              <a:rPr lang="en-GB" u="sng" dirty="0"/>
              <a:t> je </a:t>
            </a:r>
            <a:r>
              <a:rPr lang="en-GB" u="sng" dirty="0" err="1"/>
              <a:t>tražitelj</a:t>
            </a:r>
            <a:r>
              <a:rPr lang="en-GB" u="sng" dirty="0"/>
              <a:t> </a:t>
            </a:r>
            <a:r>
              <a:rPr lang="en-GB" u="sng" dirty="0" err="1"/>
              <a:t>međunarodne</a:t>
            </a:r>
            <a:r>
              <a:rPr lang="en-GB" u="sng" dirty="0"/>
              <a:t> </a:t>
            </a:r>
            <a:r>
              <a:rPr lang="en-GB" u="sng" dirty="0" err="1"/>
              <a:t>zaštite</a:t>
            </a:r>
            <a:r>
              <a:rPr lang="en-GB" u="sng" dirty="0"/>
              <a:t> </a:t>
            </a:r>
            <a:r>
              <a:rPr lang="en-GB" u="sng" dirty="0" err="1"/>
              <a:t>sukladno</a:t>
            </a:r>
            <a:r>
              <a:rPr lang="en-GB" u="sng" dirty="0"/>
              <a:t> </a:t>
            </a:r>
            <a:r>
              <a:rPr lang="en-GB" u="sng" dirty="0" err="1"/>
              <a:t>propisu</a:t>
            </a:r>
            <a:r>
              <a:rPr lang="en-GB" u="sng" dirty="0"/>
              <a:t> </a:t>
            </a:r>
            <a:r>
              <a:rPr lang="en-GB" u="sng" dirty="0" err="1"/>
              <a:t>kojim</a:t>
            </a:r>
            <a:r>
              <a:rPr lang="en-GB" u="sng" dirty="0"/>
              <a:t> se </a:t>
            </a:r>
            <a:r>
              <a:rPr lang="en-GB" u="sng" dirty="0" err="1"/>
              <a:t>uređuje</a:t>
            </a:r>
            <a:r>
              <a:rPr lang="en-GB" u="sng" dirty="0"/>
              <a:t> </a:t>
            </a:r>
            <a:r>
              <a:rPr lang="en-GB" u="sng" dirty="0" err="1"/>
              <a:t>međunarodna</a:t>
            </a:r>
            <a:r>
              <a:rPr lang="en-GB" u="sng" dirty="0"/>
              <a:t> </a:t>
            </a:r>
            <a:r>
              <a:rPr lang="en-GB" u="sng" dirty="0" err="1"/>
              <a:t>zaštita</a:t>
            </a:r>
            <a:endParaRPr lang="en-GB" u="sng" dirty="0"/>
          </a:p>
          <a:p>
            <a:pPr fontAlgn="base"/>
            <a:r>
              <a:rPr lang="en-GB" u="sng" dirty="0"/>
              <a:t>14. </a:t>
            </a:r>
            <a:r>
              <a:rPr lang="en-GB" u="sng" dirty="0" err="1"/>
              <a:t>dugotrajno</a:t>
            </a:r>
            <a:r>
              <a:rPr lang="en-GB" u="sng" dirty="0"/>
              <a:t> </a:t>
            </a:r>
            <a:r>
              <a:rPr lang="en-GB" u="sng" dirty="0" err="1"/>
              <a:t>boravište</a:t>
            </a:r>
            <a:endParaRPr lang="en-GB" u="sng" dirty="0"/>
          </a:p>
          <a:p>
            <a:pPr fontAlgn="base"/>
            <a:r>
              <a:rPr lang="en-GB" u="sng" dirty="0">
                <a:solidFill>
                  <a:srgbClr val="00B0F0"/>
                </a:solidFill>
              </a:rPr>
              <a:t>15. </a:t>
            </a:r>
            <a:r>
              <a:rPr lang="en-GB" u="sng" dirty="0" err="1">
                <a:solidFill>
                  <a:srgbClr val="00B0F0"/>
                </a:solidFill>
              </a:rPr>
              <a:t>stalni</a:t>
            </a:r>
            <a:r>
              <a:rPr lang="en-GB" u="sng" dirty="0">
                <a:solidFill>
                  <a:srgbClr val="00B0F0"/>
                </a:solidFill>
              </a:rPr>
              <a:t> </a:t>
            </a:r>
            <a:r>
              <a:rPr lang="en-GB" u="sng" dirty="0" err="1">
                <a:solidFill>
                  <a:srgbClr val="00B0F0"/>
                </a:solidFill>
              </a:rPr>
              <a:t>boravak</a:t>
            </a:r>
            <a:r>
              <a:rPr lang="en-GB" u="sng" dirty="0"/>
              <a:t>.</a:t>
            </a:r>
          </a:p>
          <a:p>
            <a:r>
              <a:rPr lang="hr-HR" u="sng" dirty="0"/>
              <a:t>16. privremeni boravak u svrhu useljavanja i povratka hrvatskog iseljeništva.</a:t>
            </a:r>
            <a:endParaRPr lang="en-GB" u="sng" dirty="0"/>
          </a:p>
        </p:txBody>
      </p:sp>
    </p:spTree>
    <p:extLst>
      <p:ext uri="{BB962C8B-B14F-4D97-AF65-F5344CB8AC3E}">
        <p14:creationId xmlns:p14="http://schemas.microsoft.com/office/powerpoint/2010/main" val="390035580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44D9C5E-8D5A-E0F7-2DE9-138A49CD6C5D}"/>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CED41EF3-5D50-6851-F53F-4C20796373B8}"/>
              </a:ext>
            </a:extLst>
          </p:cNvPr>
          <p:cNvSpPr>
            <a:spLocks noGrp="1"/>
          </p:cNvSpPr>
          <p:nvPr>
            <p:ph idx="1"/>
          </p:nvPr>
        </p:nvSpPr>
        <p:spPr/>
        <p:txBody>
          <a:bodyPr>
            <a:normAutofit fontScale="92500" lnSpcReduction="20000"/>
          </a:bodyPr>
          <a:lstStyle/>
          <a:p>
            <a:r>
              <a:rPr lang="hr-HR" sz="1600" dirty="0">
                <a:solidFill>
                  <a:srgbClr val="00B0F0"/>
                </a:solidFill>
              </a:rPr>
              <a:t>Posebni uvjeti za odgojno obrazovne radnike-</a:t>
            </a:r>
            <a:r>
              <a:rPr lang="hr-HR" sz="1600" dirty="0"/>
              <a:t> prema čl.105. st. 6. Zakona o odgoju i obrazovanju u osnovnoj i srednjoj školi, Pravilniku o stručnoj spremi i pedagoško-psihološkom obrazovanju nastavnika u srednjem školstvu, Zakonu o strukovnom obrazovanju ( za strukovne  škole) te kurikulu nastavnog predmeta (prema potrebi).</a:t>
            </a:r>
          </a:p>
          <a:p>
            <a:r>
              <a:rPr lang="hr-HR" sz="1600" dirty="0"/>
              <a:t>Prema članku 105. stavku 6. ZOOOSŠ p</a:t>
            </a:r>
            <a:r>
              <a:rPr lang="en-GB" sz="1600" dirty="0" err="1"/>
              <a:t>osebni</a:t>
            </a:r>
            <a:r>
              <a:rPr lang="en-GB" sz="1600" dirty="0"/>
              <a:t> </a:t>
            </a:r>
            <a:r>
              <a:rPr lang="en-GB" sz="1600" dirty="0" err="1"/>
              <a:t>uvjeti</a:t>
            </a:r>
            <a:r>
              <a:rPr lang="en-GB" sz="1600" dirty="0"/>
              <a:t> za </a:t>
            </a:r>
            <a:r>
              <a:rPr lang="en-GB" sz="1600" dirty="0" err="1"/>
              <a:t>zasnivanje</a:t>
            </a:r>
            <a:r>
              <a:rPr lang="en-GB" sz="1600" dirty="0"/>
              <a:t> </a:t>
            </a:r>
            <a:r>
              <a:rPr lang="en-GB" sz="1600" dirty="0" err="1"/>
              <a:t>radnog</a:t>
            </a:r>
            <a:r>
              <a:rPr lang="en-GB" sz="1600" dirty="0"/>
              <a:t> </a:t>
            </a:r>
            <a:r>
              <a:rPr lang="en-GB" sz="1600" dirty="0" err="1"/>
              <a:t>odnosa</a:t>
            </a:r>
            <a:r>
              <a:rPr lang="en-GB" sz="1600" dirty="0"/>
              <a:t> u </a:t>
            </a:r>
            <a:r>
              <a:rPr lang="en-GB" sz="1600" dirty="0" err="1"/>
              <a:t>školskoj</a:t>
            </a:r>
            <a:r>
              <a:rPr lang="en-GB" sz="1600" dirty="0"/>
              <a:t> </a:t>
            </a:r>
            <a:r>
              <a:rPr lang="en-GB" sz="1600" dirty="0" err="1"/>
              <a:t>ustanovi</a:t>
            </a:r>
            <a:r>
              <a:rPr lang="en-GB" sz="1600" dirty="0"/>
              <a:t> za </a:t>
            </a:r>
            <a:r>
              <a:rPr lang="en-GB" sz="1600" dirty="0" err="1"/>
              <a:t>osobe</a:t>
            </a:r>
            <a:r>
              <a:rPr lang="en-GB" sz="1600" dirty="0"/>
              <a:t> </a:t>
            </a:r>
            <a:r>
              <a:rPr lang="en-GB" sz="1600" dirty="0" err="1"/>
              <a:t>koje</a:t>
            </a:r>
            <a:r>
              <a:rPr lang="en-GB" sz="1600" dirty="0"/>
              <a:t> </a:t>
            </a:r>
            <a:r>
              <a:rPr lang="en-GB" sz="1600" dirty="0" err="1"/>
              <a:t>sudjeluju</a:t>
            </a:r>
            <a:r>
              <a:rPr lang="en-GB" sz="1600" dirty="0"/>
              <a:t> u </a:t>
            </a:r>
            <a:r>
              <a:rPr lang="en-GB" sz="1600" dirty="0" err="1"/>
              <a:t>odgojno-obrazovnom</a:t>
            </a:r>
            <a:r>
              <a:rPr lang="en-GB" sz="1600" dirty="0"/>
              <a:t> </a:t>
            </a:r>
            <a:r>
              <a:rPr lang="en-GB" sz="1600" dirty="0" err="1"/>
              <a:t>radu</a:t>
            </a:r>
            <a:r>
              <a:rPr lang="en-GB" sz="1600" dirty="0"/>
              <a:t> s </a:t>
            </a:r>
            <a:r>
              <a:rPr lang="en-GB" sz="1600" dirty="0" err="1"/>
              <a:t>učenicima</a:t>
            </a:r>
            <a:r>
              <a:rPr lang="en-GB" sz="1600" dirty="0"/>
              <a:t> </a:t>
            </a:r>
            <a:r>
              <a:rPr lang="en-GB" sz="1600" dirty="0" err="1"/>
              <a:t>jesu</a:t>
            </a:r>
            <a:r>
              <a:rPr lang="en-GB" sz="1600" dirty="0"/>
              <a:t> </a:t>
            </a:r>
            <a:r>
              <a:rPr lang="en-GB" sz="1600" dirty="0" err="1"/>
              <a:t>poznavanje</a:t>
            </a:r>
            <a:r>
              <a:rPr lang="en-GB" sz="1600" dirty="0"/>
              <a:t> </a:t>
            </a:r>
            <a:r>
              <a:rPr lang="en-GB" sz="1600" dirty="0" err="1"/>
              <a:t>hrvatskog</a:t>
            </a:r>
            <a:r>
              <a:rPr lang="en-GB" sz="1600" dirty="0"/>
              <a:t> </a:t>
            </a:r>
            <a:r>
              <a:rPr lang="en-GB" sz="1600" dirty="0" err="1"/>
              <a:t>jezika</a:t>
            </a:r>
            <a:r>
              <a:rPr lang="en-GB" sz="1600" dirty="0"/>
              <a:t> </a:t>
            </a:r>
            <a:r>
              <a:rPr lang="en-GB" sz="1600" dirty="0" err="1"/>
              <a:t>i</a:t>
            </a:r>
            <a:r>
              <a:rPr lang="en-GB" sz="1600" dirty="0"/>
              <a:t> </a:t>
            </a:r>
            <a:r>
              <a:rPr lang="en-GB" sz="1600" dirty="0" err="1"/>
              <a:t>latiničnog</a:t>
            </a:r>
            <a:r>
              <a:rPr lang="en-GB" sz="1600" dirty="0"/>
              <a:t> </a:t>
            </a:r>
            <a:r>
              <a:rPr lang="en-GB" sz="1600" dirty="0" err="1"/>
              <a:t>pisma</a:t>
            </a:r>
            <a:r>
              <a:rPr lang="en-GB" sz="1600" dirty="0"/>
              <a:t> u </a:t>
            </a:r>
            <a:r>
              <a:rPr lang="en-GB" sz="1600" dirty="0" err="1"/>
              <a:t>mjeri</a:t>
            </a:r>
            <a:r>
              <a:rPr lang="en-GB" sz="1600" dirty="0"/>
              <a:t> </a:t>
            </a:r>
            <a:r>
              <a:rPr lang="en-GB" sz="1600" dirty="0" err="1"/>
              <a:t>koja</a:t>
            </a:r>
            <a:r>
              <a:rPr lang="en-GB" sz="1600" dirty="0"/>
              <a:t> </a:t>
            </a:r>
            <a:r>
              <a:rPr lang="en-GB" sz="1600" dirty="0" err="1"/>
              <a:t>omogućava</a:t>
            </a:r>
            <a:r>
              <a:rPr lang="en-GB" sz="1600" dirty="0"/>
              <a:t> </a:t>
            </a:r>
            <a:r>
              <a:rPr lang="en-GB" sz="1600" dirty="0" err="1"/>
              <a:t>izvođenje</a:t>
            </a:r>
            <a:r>
              <a:rPr lang="en-GB" sz="1600" dirty="0"/>
              <a:t> </a:t>
            </a:r>
            <a:r>
              <a:rPr lang="en-GB" sz="1600" dirty="0" err="1"/>
              <a:t>odgojno-obrazovnog</a:t>
            </a:r>
            <a:r>
              <a:rPr lang="en-GB" sz="1600" dirty="0"/>
              <a:t> rada, </a:t>
            </a:r>
            <a:r>
              <a:rPr lang="en-GB" sz="1600" dirty="0" err="1"/>
              <a:t>odgovarajuć</a:t>
            </a:r>
            <a:r>
              <a:rPr lang="hr-HR" sz="1600" dirty="0"/>
              <a:t>a</a:t>
            </a:r>
            <a:r>
              <a:rPr lang="en-GB" sz="1600" dirty="0"/>
              <a:t> </a:t>
            </a:r>
            <a:r>
              <a:rPr lang="en-GB" sz="1600" dirty="0" err="1"/>
              <a:t>vrst</a:t>
            </a:r>
            <a:r>
              <a:rPr lang="hr-HR" sz="1600" dirty="0"/>
              <a:t>a</a:t>
            </a:r>
            <a:r>
              <a:rPr lang="en-GB" sz="1600" dirty="0"/>
              <a:t> </a:t>
            </a:r>
            <a:r>
              <a:rPr lang="en-GB" sz="1600" dirty="0" err="1"/>
              <a:t>i</a:t>
            </a:r>
            <a:r>
              <a:rPr lang="en-GB" sz="1600" dirty="0"/>
              <a:t> </a:t>
            </a:r>
            <a:r>
              <a:rPr lang="en-GB" sz="1600" dirty="0" err="1"/>
              <a:t>razin</a:t>
            </a:r>
            <a:r>
              <a:rPr lang="hr-HR" sz="1600" dirty="0"/>
              <a:t>a</a:t>
            </a:r>
            <a:r>
              <a:rPr lang="en-GB" sz="1600" dirty="0"/>
              <a:t> </a:t>
            </a:r>
            <a:r>
              <a:rPr lang="en-GB" sz="1600" dirty="0" err="1"/>
              <a:t>obrazovanja</a:t>
            </a:r>
            <a:r>
              <a:rPr lang="en-GB" sz="1600" dirty="0"/>
              <a:t> </a:t>
            </a:r>
            <a:r>
              <a:rPr lang="en-GB" sz="1600" dirty="0" err="1"/>
              <a:t>kojom</a:t>
            </a:r>
            <a:r>
              <a:rPr lang="en-GB" sz="1600" dirty="0"/>
              <a:t> </a:t>
            </a:r>
            <a:r>
              <a:rPr lang="en-GB" sz="1600" dirty="0" err="1"/>
              <a:t>su</a:t>
            </a:r>
            <a:r>
              <a:rPr lang="en-GB" sz="1600" dirty="0"/>
              <a:t> </a:t>
            </a:r>
            <a:r>
              <a:rPr lang="en-GB" sz="1600" dirty="0" err="1"/>
              <a:t>osobe</a:t>
            </a:r>
            <a:r>
              <a:rPr lang="en-GB" sz="1600" dirty="0"/>
              <a:t> </a:t>
            </a:r>
            <a:r>
              <a:rPr lang="en-GB" sz="1600" dirty="0" err="1"/>
              <a:t>stručno</a:t>
            </a:r>
            <a:r>
              <a:rPr lang="en-GB" sz="1600" dirty="0"/>
              <a:t> </a:t>
            </a:r>
            <a:r>
              <a:rPr lang="en-GB" sz="1600" dirty="0" err="1"/>
              <a:t>osposobljene</a:t>
            </a:r>
            <a:r>
              <a:rPr lang="en-GB" sz="1600" dirty="0"/>
              <a:t> za </a:t>
            </a:r>
            <a:r>
              <a:rPr lang="en-GB" sz="1600" dirty="0" err="1"/>
              <a:t>obavljanje</a:t>
            </a:r>
            <a:r>
              <a:rPr lang="en-GB" sz="1600" dirty="0"/>
              <a:t> </a:t>
            </a:r>
            <a:r>
              <a:rPr lang="en-GB" sz="1600" dirty="0" err="1"/>
              <a:t>odgojno-obrazovnog</a:t>
            </a:r>
            <a:r>
              <a:rPr lang="en-GB" sz="1600" dirty="0"/>
              <a:t> rada.</a:t>
            </a:r>
            <a:r>
              <a:rPr lang="hr-HR" sz="1600" dirty="0"/>
              <a:t> </a:t>
            </a:r>
          </a:p>
          <a:p>
            <a:r>
              <a:rPr lang="hr-HR" sz="1600" dirty="0">
                <a:solidFill>
                  <a:srgbClr val="FF0000"/>
                </a:solidFill>
              </a:rPr>
              <a:t>Ovaj članak ne navodi se kao uvjet kod ostalih radnika – administrativnih i tehničkih</a:t>
            </a:r>
          </a:p>
          <a:p>
            <a:r>
              <a:rPr lang="hr-HR" sz="1600" dirty="0">
                <a:solidFill>
                  <a:srgbClr val="00B0F0"/>
                </a:solidFill>
              </a:rPr>
              <a:t>Posebni uvjeti za ostale zaposlenike – </a:t>
            </a:r>
            <a:r>
              <a:rPr lang="hr-HR" sz="1600" dirty="0"/>
              <a:t>prema Pravilniku o radu, Pravilniku o sistematizaciji radnih mjesta ili drugom općem aktu ili propisu uz citiranje propisanih uvjeta </a:t>
            </a:r>
          </a:p>
          <a:p>
            <a:r>
              <a:rPr lang="hr-HR" sz="1600" dirty="0">
                <a:solidFill>
                  <a:srgbClr val="00B0F0"/>
                </a:solidFill>
              </a:rPr>
              <a:t>Posebni uvjeti za tajnika škole </a:t>
            </a:r>
            <a:r>
              <a:rPr lang="hr-HR" sz="1600" dirty="0"/>
              <a:t>– članak 105. st. 16. ZOOOSŠ </a:t>
            </a:r>
          </a:p>
          <a:p>
            <a:r>
              <a:rPr lang="hr-HR" sz="1600" b="1" dirty="0">
                <a:solidFill>
                  <a:srgbClr val="00B0F0"/>
                </a:solidFill>
                <a:cs typeface="Tunga" pitchFamily="34" charset="0"/>
              </a:rPr>
              <a:t>PEDAGOŠKE KOMPETENCIJE NE ODREĐUJU STRUČNOST/ NESTRUČNOST NEGO ODGOVARAJUĆA RAZINA I VRSTA OBRAZOVANJA</a:t>
            </a:r>
            <a:endParaRPr lang="hr-HR" sz="1600" dirty="0">
              <a:solidFill>
                <a:srgbClr val="00B0F0"/>
              </a:solidFill>
            </a:endParaRPr>
          </a:p>
          <a:p>
            <a:r>
              <a:rPr lang="hr-HR" sz="1600" dirty="0"/>
              <a:t>Osobu bez pedagoških kompetencija prijavljuje se na stažiranje u istom roku kao pripravnika – 30 dana od zasnivanja radnog odnosa</a:t>
            </a:r>
          </a:p>
          <a:p>
            <a:pPr>
              <a:buNone/>
            </a:pPr>
            <a:r>
              <a:rPr lang="hr-HR" sz="1600" b="1" dirty="0">
                <a:solidFill>
                  <a:srgbClr val="FF0000"/>
                </a:solidFill>
                <a:cs typeface="Tunga" pitchFamily="34" charset="0"/>
              </a:rPr>
              <a:t>    </a:t>
            </a:r>
            <a:endParaRPr lang="vi-VN" sz="1600" b="1" dirty="0">
              <a:solidFill>
                <a:srgbClr val="00B0F0"/>
              </a:solidFill>
              <a:cs typeface="Tunga" pitchFamily="34" charset="0"/>
            </a:endParaRPr>
          </a:p>
          <a:p>
            <a:endParaRPr lang="en-GB" dirty="0"/>
          </a:p>
        </p:txBody>
      </p:sp>
    </p:spTree>
    <p:extLst>
      <p:ext uri="{BB962C8B-B14F-4D97-AF65-F5344CB8AC3E}">
        <p14:creationId xmlns:p14="http://schemas.microsoft.com/office/powerpoint/2010/main" val="22843234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a:bodyPr>
          <a:lstStyle/>
          <a:p>
            <a:r>
              <a:rPr lang="hr-HR" sz="1600" dirty="0">
                <a:solidFill>
                  <a:srgbClr val="FF0000"/>
                </a:solidFill>
              </a:rPr>
              <a:t>ZAPREKE ZA ZASNIVANJE RADNOG ODNOSA – </a:t>
            </a:r>
            <a:r>
              <a:rPr lang="hr-HR" sz="1600" dirty="0"/>
              <a:t>članak 106. stavci 1. -3.  ZOOOSŠ – pravomoćna osuda za kaznena djela propisana u st. 1. i 2. članka 106. te nemogućnost zasnivanja radnog odnosa i u slučaju kada se protiv osobe vodi kazneni postupak za neko od navedenih kaznenih djela</a:t>
            </a:r>
          </a:p>
          <a:p>
            <a:r>
              <a:rPr lang="hr-HR" sz="1600" dirty="0">
                <a:solidFill>
                  <a:srgbClr val="00B0F0"/>
                </a:solidFill>
              </a:rPr>
              <a:t>Nepostojanje zapreka prema članku 106. ZOOOSŠ dokazuje se:</a:t>
            </a:r>
          </a:p>
          <a:p>
            <a:r>
              <a:rPr lang="hr-HR" sz="1600" dirty="0"/>
              <a:t>1.UVJERENJE DA SE NE VODI KAZNENI POSTUPAK – u općinskom sudu ili putem sustava e-Građani- kandidati ga samostalno dostavljaju , u pravilu na natječaj </a:t>
            </a:r>
          </a:p>
          <a:p>
            <a:r>
              <a:rPr lang="hr-HR" sz="1600" dirty="0"/>
              <a:t>2. UVJERENJE/POTVRDA kojom se dokazuje da osoba nije pravomoćno osuđena izdaje Ministarstvo pravosuđa, uprave i digitalne transformacije – posebno uvjerenje koje traži škola po službenoj dužnosti. Obrazac III a</a:t>
            </a:r>
          </a:p>
          <a:p>
            <a:r>
              <a:rPr lang="hr-HR" sz="1600" dirty="0"/>
              <a:t>Ne postojanje zapreka odnosi se na sve zaposlene u školi kao i članove školskog odbora – prosvjetna inspekcija kontrolira</a:t>
            </a:r>
          </a:p>
          <a:p>
            <a:endParaRPr lang="hr-HR" sz="1600" dirty="0">
              <a:solidFill>
                <a:srgbClr val="FF0000"/>
              </a:solidFill>
            </a:endParaRPr>
          </a:p>
        </p:txBody>
      </p:sp>
    </p:spTree>
    <p:extLst>
      <p:ext uri="{BB962C8B-B14F-4D97-AF65-F5344CB8AC3E}">
        <p14:creationId xmlns:p14="http://schemas.microsoft.com/office/powerpoint/2010/main" val="94468487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fontScale="55000" lnSpcReduction="20000"/>
          </a:bodyPr>
          <a:lstStyle/>
          <a:p>
            <a:r>
              <a:rPr lang="hr-HR" sz="2800" dirty="0"/>
              <a:t>Privremena suspenzija i suspenzija </a:t>
            </a:r>
          </a:p>
          <a:p>
            <a:r>
              <a:rPr lang="hr-HR" dirty="0"/>
              <a:t>Stavci 4. i 5. članka 106. ZOOOSŠ</a:t>
            </a:r>
          </a:p>
          <a:p>
            <a:pPr fontAlgn="base"/>
            <a:r>
              <a:rPr lang="hr-HR" dirty="0">
                <a:solidFill>
                  <a:srgbClr val="00B0F0"/>
                </a:solidFill>
              </a:rPr>
              <a:t>PRIVREMENA SUSPENZIJA</a:t>
            </a:r>
          </a:p>
          <a:p>
            <a:pPr fontAlgn="base"/>
            <a:r>
              <a:rPr lang="hr-HR" dirty="0"/>
              <a:t>(4) Ako školska ustanova kao poslodavac sazna da je protiv osobe u radnom odnosu u školskoj ustanovi podnesena </a:t>
            </a:r>
            <a:r>
              <a:rPr lang="hr-HR" dirty="0">
                <a:solidFill>
                  <a:srgbClr val="FF0000"/>
                </a:solidFill>
              </a:rPr>
              <a:t>kaznena prijava </a:t>
            </a:r>
            <a:r>
              <a:rPr lang="hr-HR" dirty="0"/>
              <a:t>za neko od </a:t>
            </a:r>
            <a:r>
              <a:rPr lang="hr-HR" u="sng" dirty="0">
                <a:solidFill>
                  <a:srgbClr val="7030A0"/>
                </a:solidFill>
              </a:rPr>
              <a:t>kaznenih djela spolnog zlostavljanja i iskorištavanja djeteta</a:t>
            </a:r>
            <a:r>
              <a:rPr lang="hr-HR" dirty="0"/>
              <a:t>, ravnatelj je istu dužan privremeno udaljiti od obavljanja poslova, uz pravo na naknadu plaće u visini pune mjesečne plaće koju je osoba ostvarila u tri mjeseca prije udaljenja od obavljanja poslova, do zaprimanja dokaza da je protiv osobe pokrenut kazneni postupak ili odbačena kaznena prijava.</a:t>
            </a:r>
          </a:p>
          <a:p>
            <a:pPr fontAlgn="base"/>
            <a:r>
              <a:rPr lang="hr-HR" dirty="0">
                <a:solidFill>
                  <a:srgbClr val="00B0F0"/>
                </a:solidFill>
              </a:rPr>
              <a:t>SUSPENZIJA </a:t>
            </a:r>
          </a:p>
          <a:p>
            <a:pPr fontAlgn="base"/>
            <a:r>
              <a:rPr lang="hr-HR" dirty="0"/>
              <a:t>(5) Ako školska ustanova kao poslodavac zaprimi dokaz da je protiv osobe u radnom odnosu u školskoj ustanovi pokrenut i vodi se kazneni postupak za neko od kaznenih djela iz stavka 1. i stavka 2. ovoga članka, </a:t>
            </a:r>
            <a:r>
              <a:rPr lang="hr-HR" dirty="0">
                <a:solidFill>
                  <a:srgbClr val="FF0000"/>
                </a:solidFill>
              </a:rPr>
              <a:t>udaljit će osobu od obavljanja poslova </a:t>
            </a:r>
            <a:r>
              <a:rPr lang="hr-HR" dirty="0"/>
              <a:t>do obustave kaznenog postupka, odnosno najduže do pravomoćnosti sudske presude, uz pravo na naknadu plaće u visini dvije trećine prosječne mjesečne plaće koju je osoba ostvarila u tri mjeseca prije udaljenja od obavljanja poslova.</a:t>
            </a:r>
          </a:p>
          <a:p>
            <a:r>
              <a:rPr lang="hr-HR" dirty="0"/>
              <a:t>PRAVOMOĆNA PRESUDA – otkaz ugovora o radu, izvanredni u roku od 15 dana od primitka  ili redoviti zbog skrivljenog ponašanja nakon proteka roka od 15 dana uz zahtjev da odmah prestane raditi tijekom otkaznog roka  </a:t>
            </a:r>
          </a:p>
          <a:p>
            <a:endParaRPr lang="hr-HR" dirty="0">
              <a:solidFill>
                <a:srgbClr val="FF0000"/>
              </a:solidFill>
            </a:endParaRPr>
          </a:p>
        </p:txBody>
      </p:sp>
    </p:spTree>
    <p:extLst>
      <p:ext uri="{BB962C8B-B14F-4D97-AF65-F5344CB8AC3E}">
        <p14:creationId xmlns:p14="http://schemas.microsoft.com/office/powerpoint/2010/main" val="3976596641"/>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5115</TotalTime>
  <Words>3469</Words>
  <Application>Microsoft Office PowerPoint</Application>
  <PresentationFormat>Prikaz na zaslonu (4:3)</PresentationFormat>
  <Paragraphs>201</Paragraphs>
  <Slides>30</Slides>
  <Notes>0</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30</vt:i4>
      </vt:variant>
    </vt:vector>
  </HeadingPairs>
  <TitlesOfParts>
    <vt:vector size="37" baseType="lpstr">
      <vt:lpstr>Arial</vt:lpstr>
      <vt:lpstr>Calibri</vt:lpstr>
      <vt:lpstr>Trebuchet MS</vt:lpstr>
      <vt:lpstr>Tunga</vt:lpstr>
      <vt:lpstr>Wingdings</vt:lpstr>
      <vt:lpstr>Wingdings 2</vt:lpstr>
      <vt:lpstr>Opulent</vt:lpstr>
      <vt:lpstr>AKTUALNOSTI IZ PRAVNOG POSLOVANJA ŠKOLE </vt:lpstr>
      <vt:lpstr>PowerPoint prezentacija</vt:lpstr>
      <vt:lpstr> 1. RADNI ODNOSI - Zasnivanje radnog odnosa </vt:lpstr>
      <vt:lpstr>PowerPoint prezentacija</vt:lpstr>
      <vt:lpstr>Rad bez dozvole za boravak i rad ili potvrde o prijavi rada Članak 89. ZAKONA O STRANCIMA </vt:lpstr>
      <vt:lpstr>PowerPoint prezentacija</vt:lpstr>
      <vt:lpstr>PowerPoint prezentacija</vt:lpstr>
      <vt:lpstr>PowerPoint prezentacija</vt:lpstr>
      <vt:lpstr>PowerPoint prezentacija</vt:lpstr>
      <vt:lpstr>Pomoćnici u nastavi – ZAPREKE</vt:lpstr>
      <vt:lpstr>PRAVO PREDNOSTI PRI ZAPOŠLJAVANJU PREMA POSEBNIM PROPISIMA  </vt:lpstr>
      <vt:lpstr>PowerPoint prezentacija</vt:lpstr>
      <vt:lpstr>Ne zasnivanje radnog odnosa </vt:lpstr>
      <vt:lpstr>Zasnivanje radnog odnosa bez natječaja članak 107. stavak 11. podstavci 1.-6.</vt:lpstr>
      <vt:lpstr>PowerPoint prezentacija</vt:lpstr>
      <vt:lpstr>POSEBNI PROPISI</vt:lpstr>
      <vt:lpstr>OPERATIVNI DJELATNIK</vt:lpstr>
      <vt:lpstr>PowerPoint prezentacija</vt:lpstr>
      <vt:lpstr>Zapošljavanje umirovljenika članak 107. stavak 12. ZOOOSŠ</vt:lpstr>
      <vt:lpstr>Dodatni rad </vt:lpstr>
      <vt:lpstr>2. ODMORI I DOPUSTI </vt:lpstr>
      <vt:lpstr>PowerPoint prezentacija</vt:lpstr>
      <vt:lpstr>PLAĆENI DOPUST ZA POLAGANJE STRUČNOG ISPITA </vt:lpstr>
      <vt:lpstr> DOPUST TRUDNE RADNICE </vt:lpstr>
      <vt:lpstr>3. OSTALO </vt:lpstr>
      <vt:lpstr>Kršenje prava učenika, Nasilje, seksualno nasilje</vt:lpstr>
      <vt:lpstr>Umanjenje tjednih radnih obveza nastavnika </vt:lpstr>
      <vt:lpstr>PowerPoint prezentacija</vt:lpstr>
      <vt:lpstr>Pristup informacijama I JAVNOST RADA </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prezentacija</dc:title>
  <dc:creator>Martina</dc:creator>
  <cp:lastModifiedBy>Martina Marinković</cp:lastModifiedBy>
  <cp:revision>1636</cp:revision>
  <dcterms:created xsi:type="dcterms:W3CDTF">2014-03-01T16:39:33Z</dcterms:created>
  <dcterms:modified xsi:type="dcterms:W3CDTF">2025-11-10T16:36:22Z</dcterms:modified>
</cp:coreProperties>
</file>